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58" r:id="rId6"/>
    <p:sldId id="262" r:id="rId7"/>
    <p:sldId id="259" r:id="rId8"/>
    <p:sldId id="265" r:id="rId9"/>
    <p:sldId id="260" r:id="rId10"/>
    <p:sldId id="270" r:id="rId11"/>
    <p:sldId id="269" r:id="rId12"/>
    <p:sldId id="266" r:id="rId13"/>
    <p:sldId id="267" r:id="rId14"/>
    <p:sldId id="268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7" r:id="rId31"/>
    <p:sldId id="289" r:id="rId32"/>
    <p:sldId id="288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24B5-D545-D746-A2D2-98D44FCBC23F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57C0-9D0B-1F40-83E1-157B67774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Einsteins</a:t>
            </a:r>
            <a:r>
              <a:rPr lang="en-US" dirty="0" smtClean="0"/>
              <a:t> </a:t>
            </a:r>
            <a:r>
              <a:rPr lang="en-US" dirty="0" err="1" smtClean="0"/>
              <a:t>relativitetsprincip</a:t>
            </a:r>
            <a:r>
              <a:rPr lang="en-US" dirty="0" smtClean="0"/>
              <a:t>: </a:t>
            </a:r>
            <a:r>
              <a:rPr lang="en-US" dirty="0" err="1" smtClean="0"/>
              <a:t>Tiden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föreläsare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dirty="0" smtClean="0"/>
              <a:t> </a:t>
            </a:r>
            <a:r>
              <a:rPr lang="en-US" dirty="0" err="1" smtClean="0"/>
              <a:t>långsammare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57C0-9D0B-1F40-83E1-157B67774F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Förklara</a:t>
            </a:r>
            <a:r>
              <a:rPr lang="en-US" dirty="0" smtClean="0"/>
              <a:t> </a:t>
            </a:r>
            <a:r>
              <a:rPr lang="en-US" dirty="0" err="1" smtClean="0"/>
              <a:t>uppvärmningen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katalysatorn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57C0-9D0B-1F40-83E1-157B67774F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A58A-6A45-4741-84F8-85A8B5D2A27C}" type="datetimeFigureOut">
              <a:rPr lang="en-US" smtClean="0"/>
              <a:t>2014-05-15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gi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google.se/url?sa=i&amp;rct=j&amp;q=&amp;esrc=s&amp;source=images&amp;cd=&amp;docid=dOjCo3Aes9h0jM&amp;tbnid=F9scmbf-MdWMaM:&amp;ved=0CAUQjRw&amp;url=http://www.nbi.ku.dk/spoerg_om_fysik/geofysik_klima/solspektrum_energiballancen/&amp;ei=E-MyU4euG4fn4gTxgoGIAQ&amp;bvm=bv.63738703,d.bGE&amp;psig=AFQjCNHVzrtonMZgLhiLiIn1EA24OFhdPg&amp;ust=1395930257877955" TargetMode="External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Solljus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elektricitet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och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kemiskt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bränsle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som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energibärare</a:t>
            </a:r>
            <a:r>
              <a:rPr lang="en-US" b="1" i="1" dirty="0" smtClean="0">
                <a:solidFill>
                  <a:srgbClr val="0000FF"/>
                </a:solidFill>
              </a:rPr>
              <a:t/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Igor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Zorić</a:t>
            </a:r>
            <a:endParaRPr lang="sv-SE" sz="28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Tillämpad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Fysik</a:t>
            </a:r>
            <a:r>
              <a:rPr lang="en-US" i="1" dirty="0" smtClean="0">
                <a:solidFill>
                  <a:srgbClr val="0000FF"/>
                </a:solidFill>
              </a:rPr>
              <a:t>, Chalmers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f7xiz@chalmers.se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8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506" y="384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Tema</a:t>
            </a:r>
            <a:r>
              <a:rPr lang="en-US" b="1" dirty="0" smtClean="0">
                <a:solidFill>
                  <a:srgbClr val="0000FF"/>
                </a:solidFill>
              </a:rPr>
              <a:t> 2:  sol-</a:t>
            </a:r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Mind-map: </a:t>
            </a:r>
            <a:r>
              <a:rPr lang="en-US" b="1" dirty="0" err="1">
                <a:solidFill>
                  <a:srgbClr val="0000FF"/>
                </a:solidFill>
              </a:rPr>
              <a:t>Från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solljus</a:t>
            </a:r>
            <a:r>
              <a:rPr lang="en-US" b="1" dirty="0">
                <a:solidFill>
                  <a:srgbClr val="0000FF"/>
                </a:solidFill>
              </a:rPr>
              <a:t> till </a:t>
            </a:r>
            <a:r>
              <a:rPr lang="en-US" b="1" dirty="0" err="1">
                <a:solidFill>
                  <a:srgbClr val="0000FF"/>
                </a:solidFill>
              </a:rPr>
              <a:t>elbil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468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20500" y="4002224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 descr="Screen shot 2014-05-12 at 14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7" y="5626100"/>
            <a:ext cx="1440038" cy="1111198"/>
          </a:xfrm>
          <a:prstGeom prst="rect">
            <a:avLst/>
          </a:prstGeom>
        </p:spPr>
      </p:pic>
      <p:pic>
        <p:nvPicPr>
          <p:cNvPr id="7" name="Picture 6" descr="Screen shot 2014-05-12 at 15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58" y="3380397"/>
            <a:ext cx="1357979" cy="1305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06322"/>
            <a:ext cx="2267744" cy="1698620"/>
          </a:xfrm>
          <a:prstGeom prst="rect">
            <a:avLst/>
          </a:prstGeom>
        </p:spPr>
      </p:pic>
      <p:pic>
        <p:nvPicPr>
          <p:cNvPr id="9" name="Picture 8" descr="Screen shot 2014-05-12 at 15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88" y="2993484"/>
            <a:ext cx="1357979" cy="1305903"/>
          </a:xfrm>
          <a:prstGeom prst="rect">
            <a:avLst/>
          </a:prstGeom>
        </p:spPr>
      </p:pic>
      <p:pic>
        <p:nvPicPr>
          <p:cNvPr id="10" name="Picture 2" descr="FuelCell_rev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7458" y="3681133"/>
            <a:ext cx="1648798" cy="1236508"/>
          </a:xfrm>
          <a:prstGeom prst="rect">
            <a:avLst/>
          </a:prstGeom>
          <a:noFill/>
          <a:ln w="57150">
            <a:solidFill>
              <a:srgbClr val="00004E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15534" y="4299387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 2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/>
          <a:srcRect l="-3940" r="-3940"/>
          <a:stretch>
            <a:fillRect/>
          </a:stretch>
        </p:blipFill>
        <p:spPr>
          <a:xfrm>
            <a:off x="136470" y="2993484"/>
            <a:ext cx="1929028" cy="1659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0106" y="1366301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07369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Tema</a:t>
            </a:r>
            <a:r>
              <a:rPr lang="en-US" b="1" dirty="0" smtClean="0">
                <a:solidFill>
                  <a:srgbClr val="0000FF"/>
                </a:solidFill>
              </a:rPr>
              <a:t> 3: sol-</a:t>
            </a:r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0000FF"/>
                </a:solidFill>
              </a:rPr>
              <a:t>Från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solljus</a:t>
            </a:r>
            <a:r>
              <a:rPr lang="en-US" b="1" dirty="0" smtClean="0">
                <a:solidFill>
                  <a:srgbClr val="0000FF"/>
                </a:solidFill>
              </a:rPr>
              <a:t> till </a:t>
            </a:r>
            <a:r>
              <a:rPr lang="en-US" b="1" dirty="0" err="1" smtClean="0">
                <a:solidFill>
                  <a:srgbClr val="0000FF"/>
                </a:solidFill>
              </a:rPr>
              <a:t>vätgasbil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H</a:t>
            </a:r>
            <a:r>
              <a:rPr lang="en-US" sz="36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som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bränsle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91" y="383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251091" y="3619907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Screen shot 2014-05-12 at 15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49" y="2533749"/>
            <a:ext cx="1357979" cy="1305903"/>
          </a:xfrm>
          <a:prstGeom prst="rect">
            <a:avLst/>
          </a:prstGeom>
        </p:spPr>
      </p:pic>
      <p:pic>
        <p:nvPicPr>
          <p:cNvPr id="9" name="Picture 8" descr="Screen shot 2014-05-12 at 15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62" y="2659943"/>
            <a:ext cx="1357979" cy="1305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6125" y="3452739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35" y="2329384"/>
            <a:ext cx="2025158" cy="1879600"/>
          </a:xfrm>
          <a:prstGeom prst="rect">
            <a:avLst/>
          </a:prstGeom>
        </p:spPr>
      </p:pic>
      <p:pic>
        <p:nvPicPr>
          <p:cNvPr id="13" name="Picture 12" descr="Screen shot 2014-05-12 at 15.58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00" y="4104858"/>
            <a:ext cx="2403112" cy="1459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88" y="4558134"/>
            <a:ext cx="2198854" cy="1827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40106" y="1843354"/>
            <a:ext cx="3078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vätgasbil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966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Vätgasbaserad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ekonomi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653" y="-1545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793875" y="2854325"/>
            <a:ext cx="2324100" cy="2314575"/>
          </a:xfrm>
          <a:prstGeom prst="ellipse">
            <a:avLst/>
          </a:prstGeom>
          <a:noFill/>
          <a:ln w="5080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3276" y="1000898"/>
            <a:ext cx="1235012" cy="1236706"/>
          </a:xfrm>
          <a:prstGeom prst="ellipse">
            <a:avLst/>
          </a:prstGeom>
          <a:gradFill rotWithShape="0">
            <a:gsLst>
              <a:gs pos="0">
                <a:srgbClr val="FFFF9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2829025">
            <a:off x="2244725" y="20764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829025">
            <a:off x="1558925" y="26860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2829025">
            <a:off x="1939925" y="21526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829025">
            <a:off x="1711325" y="23812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50769" y="2930265"/>
            <a:ext cx="11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err="1" smtClean="0">
                <a:latin typeface="OpenSymbol"/>
                <a:cs typeface="OpenSymbol"/>
              </a:rPr>
              <a:t>Solljus</a:t>
            </a:r>
            <a:endParaRPr lang="en-US" sz="1800" b="1" dirty="0">
              <a:latin typeface="OpenSymbol"/>
              <a:cs typeface="OpenSymbol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3664288" flipV="1">
            <a:off x="6934200" y="4699000"/>
            <a:ext cx="1295400" cy="1295400"/>
          </a:xfrm>
          <a:custGeom>
            <a:avLst/>
            <a:gdLst>
              <a:gd name="T0" fmla="*/ 1153566 w 21600"/>
              <a:gd name="T1" fmla="*/ 243187 h 21600"/>
              <a:gd name="T2" fmla="*/ 804767 w 21600"/>
              <a:gd name="T3" fmla="*/ 119705 h 21600"/>
              <a:gd name="T4" fmla="*/ 1002256 w 21600"/>
              <a:gd name="T5" fmla="*/ 364151 h 21600"/>
              <a:gd name="T6" fmla="*/ 1455466 w 21600"/>
              <a:gd name="T7" fmla="*/ 593125 h 21600"/>
              <a:gd name="T8" fmla="*/ 1214677 w 21600"/>
              <a:gd name="T9" fmla="*/ 868818 h 21600"/>
              <a:gd name="T10" fmla="*/ 939045 w 21600"/>
              <a:gd name="T11" fmla="*/ 62796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52" y="10290"/>
                </a:moveTo>
                <a:cubicBezTo>
                  <a:pt x="18139" y="7135"/>
                  <a:pt x="15989" y="4446"/>
                  <a:pt x="12959" y="3544"/>
                </a:cubicBezTo>
                <a:lnTo>
                  <a:pt x="13880" y="448"/>
                </a:lnTo>
                <a:cubicBezTo>
                  <a:pt x="18203" y="1735"/>
                  <a:pt x="21271" y="5572"/>
                  <a:pt x="21575" y="10072"/>
                </a:cubicBezTo>
                <a:lnTo>
                  <a:pt x="24269" y="9890"/>
                </a:lnTo>
                <a:lnTo>
                  <a:pt x="20254" y="14487"/>
                </a:lnTo>
                <a:lnTo>
                  <a:pt x="15658" y="10471"/>
                </a:lnTo>
                <a:lnTo>
                  <a:pt x="18352" y="1029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664589" y="5232400"/>
            <a:ext cx="1364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atin typeface="Arial" pitchFamily="-112" charset="0"/>
              </a:rPr>
              <a:t>E</a:t>
            </a:r>
            <a:r>
              <a:rPr lang="en-US" sz="1800" b="1" dirty="0" err="1" smtClean="0">
                <a:latin typeface="Arial" pitchFamily="-112" charset="0"/>
              </a:rPr>
              <a:t>lectricitet</a:t>
            </a:r>
            <a:endParaRPr lang="en-US" sz="1800" b="1" dirty="0">
              <a:latin typeface="Arial" pitchFamily="-112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41724" y="4064156"/>
            <a:ext cx="4049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Fotoinducerad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Arial" pitchFamily="-112" charset="0"/>
              </a:rPr>
              <a:t>s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önderdelning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av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vatten</a:t>
            </a:r>
            <a:endParaRPr lang="en-US" sz="1600" b="1" dirty="0" smtClean="0">
              <a:solidFill>
                <a:schemeClr val="accent2"/>
              </a:solidFill>
              <a:latin typeface="Arial" pitchFamily="-112" charset="0"/>
            </a:endParaRPr>
          </a:p>
          <a:p>
            <a:endParaRPr lang="en-US" sz="1600" b="1" dirty="0" smtClean="0">
              <a:solidFill>
                <a:schemeClr val="accent2"/>
              </a:solidFill>
              <a:latin typeface="Arial" pitchFamily="-112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2 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O </a:t>
            </a:r>
            <a:r>
              <a:rPr lang="en-US" sz="1600" b="1" dirty="0" err="1">
                <a:solidFill>
                  <a:schemeClr val="accent2"/>
                </a:solidFill>
                <a:latin typeface="Arial" pitchFamily="-112" charset="0"/>
                <a:sym typeface="Symbol" pitchFamily="-112" charset="2"/>
              </a:rPr>
              <a:t>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  2 H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 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+ O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endParaRPr lang="en-US" sz="1600" b="1" dirty="0">
              <a:solidFill>
                <a:schemeClr val="accent2"/>
              </a:solidFill>
              <a:latin typeface="Arial" pitchFamily="-112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174788" y="1143000"/>
            <a:ext cx="1367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-112" charset="0"/>
              </a:rPr>
              <a:t>2 </a:t>
            </a:r>
            <a:r>
              <a:rPr lang="en-US" sz="2000" b="1" dirty="0" err="1" smtClean="0">
                <a:solidFill>
                  <a:srgbClr val="008000"/>
                </a:solidFill>
                <a:latin typeface="Arial" pitchFamily="-112" charset="0"/>
              </a:rPr>
              <a:t>lagring</a:t>
            </a:r>
            <a:endParaRPr lang="en-US" sz="2000" b="1" dirty="0">
              <a:solidFill>
                <a:srgbClr val="008000"/>
              </a:solidFill>
              <a:latin typeface="Arial" pitchFamily="-11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07632" y="2689997"/>
            <a:ext cx="1334143" cy="1334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7" name="Picture 2" descr="FuelCell_rev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5990" y="4784880"/>
            <a:ext cx="1648798" cy="1236508"/>
          </a:xfrm>
          <a:prstGeom prst="rect">
            <a:avLst/>
          </a:prstGeom>
          <a:noFill/>
          <a:ln w="57150">
            <a:solidFill>
              <a:srgbClr val="00004E"/>
            </a:solidFill>
            <a:miter lim="800000"/>
            <a:headEnd/>
            <a:tailEnd/>
          </a:ln>
        </p:spPr>
      </p:pic>
      <p:sp>
        <p:nvSpPr>
          <p:cNvPr id="18" name="Arc 34"/>
          <p:cNvSpPr>
            <a:spLocks noChangeAspect="1"/>
          </p:cNvSpPr>
          <p:nvPr/>
        </p:nvSpPr>
        <p:spPr bwMode="auto">
          <a:xfrm rot="373770">
            <a:off x="3811743" y="1302180"/>
            <a:ext cx="1829109" cy="1870847"/>
          </a:xfrm>
          <a:custGeom>
            <a:avLst/>
            <a:gdLst>
              <a:gd name="T0" fmla="*/ 0 w 20922"/>
              <a:gd name="T1" fmla="*/ 1812733 h 21417"/>
              <a:gd name="T2" fmla="*/ 2048364 w 20922"/>
              <a:gd name="T3" fmla="*/ 0 h 21417"/>
              <a:gd name="T4" fmla="*/ 2365375 w 20922"/>
              <a:gd name="T5" fmla="*/ 2419350 h 21417"/>
              <a:gd name="T6" fmla="*/ 0 60000 65536"/>
              <a:gd name="T7" fmla="*/ 0 60000 65536"/>
              <a:gd name="T8" fmla="*/ 0 60000 65536"/>
              <a:gd name="T9" fmla="*/ 0 w 20922"/>
              <a:gd name="T10" fmla="*/ 0 h 21417"/>
              <a:gd name="T11" fmla="*/ 20922 w 20922"/>
              <a:gd name="T12" fmla="*/ 21417 h 21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2" h="21417" fill="none" extrusionOk="0">
                <a:moveTo>
                  <a:pt x="0" y="16047"/>
                </a:moveTo>
                <a:cubicBezTo>
                  <a:pt x="2194" y="7499"/>
                  <a:pt x="9367" y="1145"/>
                  <a:pt x="18117" y="-1"/>
                </a:cubicBezTo>
              </a:path>
              <a:path w="20922" h="21417" stroke="0" extrusionOk="0">
                <a:moveTo>
                  <a:pt x="0" y="16047"/>
                </a:moveTo>
                <a:cubicBezTo>
                  <a:pt x="2194" y="7499"/>
                  <a:pt x="9367" y="1145"/>
                  <a:pt x="18117" y="-1"/>
                </a:cubicBezTo>
                <a:lnTo>
                  <a:pt x="20922" y="21417"/>
                </a:lnTo>
                <a:close/>
              </a:path>
            </a:pathLst>
          </a:custGeom>
          <a:noFill/>
          <a:ln w="203200">
            <a:solidFill>
              <a:srgbClr val="009900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1" descr="C:\Eigene Dateien\Folien\Bilder H allg\Er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493" y="2369322"/>
            <a:ext cx="1412220" cy="14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38"/>
          <p:cNvSpPr>
            <a:spLocks noChangeAspect="1"/>
          </p:cNvSpPr>
          <p:nvPr/>
        </p:nvSpPr>
        <p:spPr bwMode="auto">
          <a:xfrm rot="7496858">
            <a:off x="6267450" y="1904827"/>
            <a:ext cx="2362200" cy="2425700"/>
          </a:xfrm>
          <a:custGeom>
            <a:avLst/>
            <a:gdLst>
              <a:gd name="T0" fmla="*/ 0 w 20890"/>
              <a:gd name="T1" fmla="*/ 1805243 h 21479"/>
              <a:gd name="T2" fmla="*/ 2104043 w 20890"/>
              <a:gd name="T3" fmla="*/ 0 h 21479"/>
              <a:gd name="T4" fmla="*/ 2362200 w 20890"/>
              <a:gd name="T5" fmla="*/ 2425700 h 21479"/>
              <a:gd name="T6" fmla="*/ 0 60000 65536"/>
              <a:gd name="T7" fmla="*/ 0 60000 65536"/>
              <a:gd name="T8" fmla="*/ 0 60000 65536"/>
              <a:gd name="T9" fmla="*/ 0 w 20890"/>
              <a:gd name="T10" fmla="*/ 0 h 21479"/>
              <a:gd name="T11" fmla="*/ 20890 w 20890"/>
              <a:gd name="T12" fmla="*/ 21479 h 2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90" h="21479" fill="none" extrusionOk="0">
                <a:moveTo>
                  <a:pt x="0" y="15985"/>
                </a:moveTo>
                <a:cubicBezTo>
                  <a:pt x="2281" y="7310"/>
                  <a:pt x="9687" y="948"/>
                  <a:pt x="18606" y="-1"/>
                </a:cubicBezTo>
              </a:path>
              <a:path w="20890" h="21479" stroke="0" extrusionOk="0">
                <a:moveTo>
                  <a:pt x="0" y="15985"/>
                </a:moveTo>
                <a:cubicBezTo>
                  <a:pt x="2281" y="7310"/>
                  <a:pt x="9687" y="948"/>
                  <a:pt x="18606" y="-1"/>
                </a:cubicBezTo>
                <a:lnTo>
                  <a:pt x="20890" y="21479"/>
                </a:lnTo>
                <a:close/>
              </a:path>
            </a:pathLst>
          </a:custGeom>
          <a:noFill/>
          <a:ln w="203200">
            <a:solidFill>
              <a:srgbClr val="009900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c 24"/>
          <p:cNvSpPr>
            <a:spLocks noChangeAspect="1"/>
          </p:cNvSpPr>
          <p:nvPr/>
        </p:nvSpPr>
        <p:spPr bwMode="auto">
          <a:xfrm rot="1472609">
            <a:off x="4100669" y="2464386"/>
            <a:ext cx="1019175" cy="900112"/>
          </a:xfrm>
          <a:custGeom>
            <a:avLst/>
            <a:gdLst>
              <a:gd name="T0" fmla="*/ 0 w 24423"/>
              <a:gd name="T1" fmla="*/ 526649 h 21600"/>
              <a:gd name="T2" fmla="*/ 1019175 w 24423"/>
              <a:gd name="T3" fmla="*/ 22211 h 21600"/>
              <a:gd name="T4" fmla="*/ 820122 w 24423"/>
              <a:gd name="T5" fmla="*/ 900112 h 21600"/>
              <a:gd name="T6" fmla="*/ 0 60000 65536"/>
              <a:gd name="T7" fmla="*/ 0 60000 65536"/>
              <a:gd name="T8" fmla="*/ 0 60000 65536"/>
              <a:gd name="T9" fmla="*/ 0 w 24423"/>
              <a:gd name="T10" fmla="*/ 0 h 21600"/>
              <a:gd name="T11" fmla="*/ 24423 w 24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23" h="21600" fill="none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</a:path>
              <a:path w="24423" h="21600" stroke="0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  <a:lnTo>
                  <a:pt x="19653" y="21600"/>
                </a:lnTo>
                <a:close/>
              </a:path>
            </a:pathLst>
          </a:custGeom>
          <a:noFill/>
          <a:ln w="127000">
            <a:solidFill>
              <a:srgbClr val="3399FF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621877" y="5232400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20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419600" y="19050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  <a:latin typeface="Arial" pitchFamily="-112" charset="0"/>
              </a:rPr>
              <a:t>O</a:t>
            </a:r>
            <a:r>
              <a:rPr lang="en-US" sz="2000" b="1" baseline="-25000" dirty="0">
                <a:solidFill>
                  <a:srgbClr val="3399FF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3399FF"/>
              </a:solidFill>
              <a:latin typeface="Arial" pitchFamily="-112" charset="0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5289493" y="2396408"/>
            <a:ext cx="1411347" cy="1442537"/>
          </a:xfrm>
          <a:prstGeom prst="ellips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 bwMode="auto">
          <a:xfrm rot="5400000">
            <a:off x="6383534" y="3627732"/>
            <a:ext cx="1019175" cy="900112"/>
          </a:xfrm>
          <a:custGeom>
            <a:avLst/>
            <a:gdLst>
              <a:gd name="T0" fmla="*/ 0 w 24423"/>
              <a:gd name="T1" fmla="*/ 526649 h 21600"/>
              <a:gd name="T2" fmla="*/ 1019175 w 24423"/>
              <a:gd name="T3" fmla="*/ 22211 h 21600"/>
              <a:gd name="T4" fmla="*/ 820122 w 24423"/>
              <a:gd name="T5" fmla="*/ 900112 h 21600"/>
              <a:gd name="T6" fmla="*/ 0 60000 65536"/>
              <a:gd name="T7" fmla="*/ 0 60000 65536"/>
              <a:gd name="T8" fmla="*/ 0 60000 65536"/>
              <a:gd name="T9" fmla="*/ 0 w 24423"/>
              <a:gd name="T10" fmla="*/ 0 h 21600"/>
              <a:gd name="T11" fmla="*/ 24423 w 24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23" h="21600" fill="none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</a:path>
              <a:path w="24423" h="21600" stroke="0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  <a:lnTo>
                  <a:pt x="19653" y="21600"/>
                </a:lnTo>
                <a:close/>
              </a:path>
            </a:pathLst>
          </a:custGeom>
          <a:noFill/>
          <a:ln w="127000">
            <a:solidFill>
              <a:srgbClr val="3399FF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156894" y="1453832"/>
            <a:ext cx="464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008000"/>
              </a:solidFill>
              <a:latin typeface="Arial" pitchFamily="-112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462087" y="2854325"/>
            <a:ext cx="464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FF00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00FF00"/>
              </a:solidFill>
              <a:latin typeface="Arial" pitchFamily="-112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701713" y="3117677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  <a:latin typeface="Arial" pitchFamily="-112" charset="0"/>
              </a:rPr>
              <a:t>O</a:t>
            </a:r>
            <a:r>
              <a:rPr lang="en-US" sz="2000" b="1" baseline="-25000" dirty="0">
                <a:solidFill>
                  <a:srgbClr val="3399FF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3399FF"/>
              </a:solidFill>
              <a:latin typeface="Arial" pitchFamily="-11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8235" y="5783779"/>
            <a:ext cx="13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Bränslecell</a:t>
            </a:r>
            <a:endParaRPr lang="en-US" b="1" dirty="0"/>
          </a:p>
        </p:txBody>
      </p:sp>
      <p:sp>
        <p:nvSpPr>
          <p:cNvPr id="30" name="Arc 33"/>
          <p:cNvSpPr>
            <a:spLocks noChangeAspect="1"/>
          </p:cNvSpPr>
          <p:nvPr/>
        </p:nvSpPr>
        <p:spPr bwMode="auto">
          <a:xfrm rot="19199435">
            <a:off x="4232773" y="3164825"/>
            <a:ext cx="846137" cy="665163"/>
          </a:xfrm>
          <a:custGeom>
            <a:avLst/>
            <a:gdLst>
              <a:gd name="T0" fmla="*/ 846137 w 23730"/>
              <a:gd name="T1" fmla="*/ 661837 h 21600"/>
              <a:gd name="T2" fmla="*/ 0 w 23730"/>
              <a:gd name="T3" fmla="*/ 35352 h 21600"/>
              <a:gd name="T4" fmla="*/ 769083 w 23730"/>
              <a:gd name="T5" fmla="*/ 0 h 21600"/>
              <a:gd name="T6" fmla="*/ 0 60000 65536"/>
              <a:gd name="T7" fmla="*/ 0 60000 65536"/>
              <a:gd name="T8" fmla="*/ 0 60000 65536"/>
              <a:gd name="T9" fmla="*/ 0 w 23730"/>
              <a:gd name="T10" fmla="*/ 0 h 21600"/>
              <a:gd name="T11" fmla="*/ 23730 w 237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30" h="21600" fill="none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</a:path>
              <a:path w="23730" h="21600" stroke="0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  <a:lnTo>
                  <a:pt x="21569" y="0"/>
                </a:lnTo>
                <a:close/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33"/>
          <p:cNvSpPr>
            <a:spLocks noChangeAspect="1"/>
          </p:cNvSpPr>
          <p:nvPr/>
        </p:nvSpPr>
        <p:spPr bwMode="auto">
          <a:xfrm>
            <a:off x="3975884" y="4255060"/>
            <a:ext cx="1336926" cy="1050981"/>
          </a:xfrm>
          <a:custGeom>
            <a:avLst/>
            <a:gdLst>
              <a:gd name="T0" fmla="*/ 846137 w 23730"/>
              <a:gd name="T1" fmla="*/ 661837 h 21600"/>
              <a:gd name="T2" fmla="*/ 0 w 23730"/>
              <a:gd name="T3" fmla="*/ 35352 h 21600"/>
              <a:gd name="T4" fmla="*/ 769083 w 23730"/>
              <a:gd name="T5" fmla="*/ 0 h 21600"/>
              <a:gd name="T6" fmla="*/ 0 60000 65536"/>
              <a:gd name="T7" fmla="*/ 0 60000 65536"/>
              <a:gd name="T8" fmla="*/ 0 60000 65536"/>
              <a:gd name="T9" fmla="*/ 0 w 23730"/>
              <a:gd name="T10" fmla="*/ 0 h 21600"/>
              <a:gd name="T11" fmla="*/ 23730 w 237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30" h="21600" fill="none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</a:path>
              <a:path w="23730" h="21600" stroke="0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  <a:lnTo>
                  <a:pt x="21569" y="0"/>
                </a:lnTo>
                <a:close/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53" descr="C:\Documents and Settings\Owner\My Documents\PICTURES\oil_barr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614" y="916378"/>
            <a:ext cx="1192679" cy="15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8000" y="3200400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20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5891" y="2173610"/>
            <a:ext cx="7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83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ar+balloon.jpg"/>
          <p:cNvPicPr>
            <a:picLocks noChangeAspect="1"/>
          </p:cNvPicPr>
          <p:nvPr/>
        </p:nvPicPr>
        <p:blipFill>
          <a:blip r:embed="rId2" cstate="print"/>
          <a:srcRect l="16500" r="10875"/>
          <a:stretch>
            <a:fillRect/>
          </a:stretch>
        </p:blipFill>
        <p:spPr>
          <a:xfrm>
            <a:off x="1777056" y="1298870"/>
            <a:ext cx="6635788" cy="4568529"/>
          </a:xfrm>
          <a:prstGeom prst="rect">
            <a:avLst/>
          </a:prstGeom>
        </p:spPr>
      </p:pic>
      <p:sp>
        <p:nvSpPr>
          <p:cNvPr id="5" name="Platshållare för innehåll 3"/>
          <p:cNvSpPr>
            <a:spLocks noGrp="1"/>
          </p:cNvSpPr>
          <p:nvPr>
            <p:ph sz="half" idx="1"/>
          </p:nvPr>
        </p:nvSpPr>
        <p:spPr>
          <a:xfrm>
            <a:off x="1548456" y="6175968"/>
            <a:ext cx="7303680" cy="57139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dirty="0" smtClean="0"/>
              <a:t> ≈4 kg H</a:t>
            </a:r>
            <a:r>
              <a:rPr lang="en-US" sz="12800" baseline="-25000" dirty="0" smtClean="0"/>
              <a:t>2 </a:t>
            </a:r>
            <a:r>
              <a:rPr lang="en-US" sz="12800" dirty="0" err="1" smtClean="0"/>
              <a:t>behövs</a:t>
            </a:r>
            <a:r>
              <a:rPr lang="en-US" sz="12800" dirty="0" smtClean="0"/>
              <a:t> </a:t>
            </a:r>
            <a:r>
              <a:rPr lang="en-US" sz="12800" dirty="0" err="1" smtClean="0"/>
              <a:t>ombord</a:t>
            </a:r>
            <a:r>
              <a:rPr lang="en-US" sz="12800" dirty="0" smtClean="0"/>
              <a:t> </a:t>
            </a:r>
          </a:p>
          <a:p>
            <a:pPr lvl="1">
              <a:buFontTx/>
              <a:buNone/>
            </a:pPr>
            <a:endParaRPr lang="sv-SE" sz="1800" b="1" dirty="0" smtClean="0">
              <a:ea typeface="ＭＳ Ｐゴシック"/>
            </a:endParaRPr>
          </a:p>
        </p:txBody>
      </p:sp>
      <p:pic>
        <p:nvPicPr>
          <p:cNvPr id="6" name="Picture 5" descr="car+balloon.jpg"/>
          <p:cNvPicPr>
            <a:picLocks noChangeAspect="1"/>
          </p:cNvPicPr>
          <p:nvPr/>
        </p:nvPicPr>
        <p:blipFill>
          <a:blip r:embed="rId3" cstate="print"/>
          <a:srcRect l="16500" r="10875"/>
          <a:stretch>
            <a:fillRect/>
          </a:stretch>
        </p:blipFill>
        <p:spPr>
          <a:xfrm>
            <a:off x="1472256" y="1222670"/>
            <a:ext cx="6635788" cy="45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6" descr="car+0barr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4114800"/>
          </a:xfrm>
        </p:spPr>
      </p:pic>
      <p:sp>
        <p:nvSpPr>
          <p:cNvPr id="5" name="Platshållare för innehåll 3"/>
          <p:cNvSpPr txBox="1">
            <a:spLocks/>
          </p:cNvSpPr>
          <p:nvPr/>
        </p:nvSpPr>
        <p:spPr>
          <a:xfrm>
            <a:off x="533400" y="5791200"/>
            <a:ext cx="8077200" cy="56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4 kg H</a:t>
            </a:r>
            <a:r>
              <a:rPr kumimoji="0" lang="sv-SE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2</a:t>
            </a:r>
            <a:endParaRPr kumimoji="0" lang="sv-SE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 bar (gas)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Flytande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876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Metallhydrid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1" y="274638"/>
            <a:ext cx="8770303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Mittendel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Genomgång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av</a:t>
            </a:r>
            <a:r>
              <a:rPr lang="en-US" sz="3600" b="1" dirty="0" smtClean="0">
                <a:solidFill>
                  <a:srgbClr val="FF0000"/>
                </a:solidFill>
              </a:rPr>
              <a:t> experiment </a:t>
            </a:r>
            <a:r>
              <a:rPr lang="en-US" sz="3600" b="1" dirty="0" err="1" smtClean="0">
                <a:solidFill>
                  <a:srgbClr val="FF0000"/>
                </a:solidFill>
              </a:rPr>
              <a:t>från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tema</a:t>
            </a:r>
            <a:r>
              <a:rPr lang="en-US" sz="3600" b="1" dirty="0" smtClean="0">
                <a:solidFill>
                  <a:srgbClr val="FF0000"/>
                </a:solidFill>
              </a:rPr>
              <a:t> 1, 2 </a:t>
            </a:r>
            <a:r>
              <a:rPr lang="en-US" sz="3600" b="1" dirty="0" err="1" smtClean="0">
                <a:solidFill>
                  <a:srgbClr val="FF0000"/>
                </a:solidFill>
              </a:rPr>
              <a:t>eller</a:t>
            </a:r>
            <a:r>
              <a:rPr lang="en-US" sz="3600" b="1" dirty="0" smtClean="0">
                <a:solidFill>
                  <a:srgbClr val="FF0000"/>
                </a:solidFill>
              </a:rPr>
              <a:t> 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Struktur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Formulera</a:t>
            </a:r>
            <a:r>
              <a:rPr lang="en-US" dirty="0" smtClean="0"/>
              <a:t> problem/</a:t>
            </a:r>
            <a:r>
              <a:rPr lang="en-US" dirty="0" err="1" smtClean="0"/>
              <a:t>uppgift</a:t>
            </a:r>
            <a:endParaRPr lang="en-US" dirty="0" smtClean="0"/>
          </a:p>
          <a:p>
            <a:r>
              <a:rPr lang="en-US" dirty="0" err="1" smtClean="0"/>
              <a:t>Formulera</a:t>
            </a:r>
            <a:r>
              <a:rPr lang="en-US" dirty="0" smtClean="0"/>
              <a:t> en </a:t>
            </a:r>
            <a:r>
              <a:rPr lang="en-US" dirty="0" err="1" smtClean="0"/>
              <a:t>hypotes</a:t>
            </a:r>
            <a:endParaRPr lang="en-US" dirty="0" smtClean="0"/>
          </a:p>
          <a:p>
            <a:r>
              <a:rPr lang="en-US" dirty="0" err="1" smtClean="0"/>
              <a:t>Identifiera</a:t>
            </a:r>
            <a:r>
              <a:rPr lang="en-US" dirty="0" smtClean="0"/>
              <a:t> </a:t>
            </a:r>
            <a:r>
              <a:rPr lang="en-US" dirty="0" err="1" smtClean="0"/>
              <a:t>variabler</a:t>
            </a:r>
            <a:r>
              <a:rPr lang="en-US" dirty="0" smtClean="0"/>
              <a:t>; </a:t>
            </a:r>
            <a:r>
              <a:rPr lang="en-US" dirty="0" err="1" smtClean="0"/>
              <a:t>beroende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oberoende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behövs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Genomför</a:t>
            </a:r>
            <a:r>
              <a:rPr lang="en-US" dirty="0" smtClean="0"/>
              <a:t> experiment </a:t>
            </a:r>
          </a:p>
          <a:p>
            <a:r>
              <a:rPr lang="en-US" dirty="0" err="1" smtClean="0"/>
              <a:t>Analys</a:t>
            </a:r>
            <a:r>
              <a:rPr lang="en-US" dirty="0" smtClean="0"/>
              <a:t> + </a:t>
            </a:r>
            <a:r>
              <a:rPr lang="en-US" dirty="0" err="1" smtClean="0"/>
              <a:t>slutsatser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4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440354" cy="163018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Svartkroppsstrålning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100" b="1" dirty="0" err="1" smtClean="0">
                <a:solidFill>
                  <a:srgbClr val="0000FF"/>
                </a:solidFill>
              </a:rPr>
              <a:t>Undersök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hur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temperaturen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varierar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som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funktion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av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effekten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från</a:t>
            </a:r>
            <a:r>
              <a:rPr lang="en-US" sz="3100" b="1" dirty="0" smtClean="0">
                <a:solidFill>
                  <a:srgbClr val="0000FF"/>
                </a:solidFill>
              </a:rPr>
              <a:t> “</a:t>
            </a:r>
            <a:r>
              <a:rPr lang="en-US" sz="3100" b="1" dirty="0" err="1" smtClean="0">
                <a:solidFill>
                  <a:srgbClr val="0000FF"/>
                </a:solidFill>
              </a:rPr>
              <a:t>solen</a:t>
            </a:r>
            <a:r>
              <a:rPr lang="en-US" sz="3100" b="1" dirty="0" smtClean="0">
                <a:solidFill>
                  <a:srgbClr val="0000FF"/>
                </a:solidFill>
              </a:rPr>
              <a:t>” 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Hypotes</a:t>
            </a:r>
            <a:r>
              <a:rPr lang="en-US" dirty="0" smtClean="0"/>
              <a:t>: T=f(P)?</a:t>
            </a:r>
          </a:p>
          <a:p>
            <a:r>
              <a:rPr lang="en-US" dirty="0" err="1" smtClean="0"/>
              <a:t>Behövs</a:t>
            </a:r>
            <a:endParaRPr lang="en-US" dirty="0"/>
          </a:p>
        </p:txBody>
      </p:sp>
      <p:pic>
        <p:nvPicPr>
          <p:cNvPr id="5" name="Picture 4" descr="Screen shot 2014-05-12 at 16.4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102"/>
            <a:ext cx="4310605" cy="1057097"/>
          </a:xfrm>
          <a:prstGeom prst="rect">
            <a:avLst/>
          </a:prstGeom>
        </p:spPr>
      </p:pic>
      <p:pic>
        <p:nvPicPr>
          <p:cNvPr id="6" name="Picture 5" descr="Screen shot 2014-05-12 at 16.4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" y="5018932"/>
            <a:ext cx="1134480" cy="1638693"/>
          </a:xfrm>
          <a:prstGeom prst="rect">
            <a:avLst/>
          </a:prstGeom>
        </p:spPr>
      </p:pic>
      <p:pic>
        <p:nvPicPr>
          <p:cNvPr id="7" name="Picture 6" descr="Screen shot 2014-05-12 at 16.4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8" y="2714254"/>
            <a:ext cx="1709477" cy="1435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7128" y="2753588"/>
            <a:ext cx="2447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25W, 60W, 100W 150W</a:t>
            </a:r>
          </a:p>
          <a:p>
            <a:r>
              <a:rPr lang="en-US" dirty="0" err="1" smtClean="0"/>
              <a:t>Fluorescenta</a:t>
            </a:r>
            <a:r>
              <a:rPr lang="en-US" dirty="0" smtClean="0"/>
              <a:t> </a:t>
            </a:r>
            <a:r>
              <a:rPr lang="en-US" dirty="0" err="1" smtClean="0"/>
              <a:t>lampor</a:t>
            </a:r>
            <a:endParaRPr lang="en-US" dirty="0" smtClean="0"/>
          </a:p>
          <a:p>
            <a:r>
              <a:rPr lang="en-US" dirty="0" smtClean="0"/>
              <a:t>LED </a:t>
            </a:r>
            <a:r>
              <a:rPr lang="en-US" dirty="0" err="1" smtClean="0"/>
              <a:t>lampor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3629" y="2112147"/>
            <a:ext cx="136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HUR?</a:t>
            </a:r>
            <a:endParaRPr lang="en-US" sz="4000" b="1" dirty="0"/>
          </a:p>
        </p:txBody>
      </p:sp>
      <p:pic>
        <p:nvPicPr>
          <p:cNvPr id="12" name="Picture 11" descr="Screen shot 2014-05-13 at 11.4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3036303"/>
            <a:ext cx="3737692" cy="22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Soldriven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korvgrill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100" b="1" dirty="0" err="1">
                <a:solidFill>
                  <a:srgbClr val="0000FF"/>
                </a:solidFill>
              </a:rPr>
              <a:t>I</a:t>
            </a:r>
            <a:r>
              <a:rPr lang="en-US" sz="3100" b="1" dirty="0" err="1" smtClean="0">
                <a:solidFill>
                  <a:srgbClr val="0000FF"/>
                </a:solidFill>
              </a:rPr>
              <a:t>llustrerar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omvandling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av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solenergi</a:t>
            </a:r>
            <a:r>
              <a:rPr lang="en-US" sz="3100" b="1" dirty="0" smtClean="0">
                <a:solidFill>
                  <a:srgbClr val="0000FF"/>
                </a:solidFill>
              </a:rPr>
              <a:t> till </a:t>
            </a:r>
            <a:r>
              <a:rPr lang="en-US" sz="3100" b="1" dirty="0" err="1" smtClean="0">
                <a:solidFill>
                  <a:srgbClr val="0000FF"/>
                </a:solidFill>
              </a:rPr>
              <a:t>värme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roblem: </a:t>
            </a:r>
            <a:r>
              <a:rPr lang="en-US" dirty="0" err="1" smtClean="0"/>
              <a:t>konstruera</a:t>
            </a:r>
            <a:r>
              <a:rPr lang="en-US" dirty="0" smtClean="0"/>
              <a:t> 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soldriven</a:t>
            </a:r>
            <a:r>
              <a:rPr lang="en-US" dirty="0" smtClean="0"/>
              <a:t> </a:t>
            </a:r>
            <a:r>
              <a:rPr lang="en-US" dirty="0" err="1" smtClean="0"/>
              <a:t>korvgrill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 shot 2014-05-12 at 16.5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4644268"/>
            <a:ext cx="1775345" cy="973576"/>
          </a:xfrm>
          <a:prstGeom prst="rect">
            <a:avLst/>
          </a:prstGeom>
        </p:spPr>
      </p:pic>
      <p:pic>
        <p:nvPicPr>
          <p:cNvPr id="5" name="Picture 4" descr="Screen shot 2014-05-12 at 16.55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3173521"/>
            <a:ext cx="1697593" cy="1554085"/>
          </a:xfrm>
          <a:prstGeom prst="rect">
            <a:avLst/>
          </a:prstGeom>
        </p:spPr>
      </p:pic>
      <p:pic>
        <p:nvPicPr>
          <p:cNvPr id="6" name="Picture 5" descr="Screen shot 2014-05-12 at 16.58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7" y="5617845"/>
            <a:ext cx="1162967" cy="1240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1242" y="3004284"/>
            <a:ext cx="166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Behövs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74584" y="1476245"/>
            <a:ext cx="3837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HUR?</a:t>
            </a:r>
          </a:p>
          <a:p>
            <a:r>
              <a:rPr lang="en-US" sz="3200" dirty="0" err="1" smtClean="0"/>
              <a:t>Optimera</a:t>
            </a:r>
            <a:r>
              <a:rPr lang="en-US" sz="3200" dirty="0" smtClean="0"/>
              <a:t> </a:t>
            </a:r>
            <a:r>
              <a:rPr lang="en-US" sz="3200" dirty="0" err="1" smtClean="0"/>
              <a:t>ditt</a:t>
            </a:r>
            <a:r>
              <a:rPr lang="en-US" sz="3200" dirty="0" smtClean="0"/>
              <a:t> system!</a:t>
            </a:r>
            <a:endParaRPr lang="en-US" dirty="0"/>
          </a:p>
        </p:txBody>
      </p:sp>
      <p:pic>
        <p:nvPicPr>
          <p:cNvPr id="10" name="Picture 9" descr="Screen shot 2014-05-13 at 11.52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2" y="2575338"/>
            <a:ext cx="2441379" cy="43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Solceller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0000FF"/>
                </a:solidFill>
              </a:rPr>
              <a:t>Hur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effektiva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är</a:t>
            </a:r>
            <a:r>
              <a:rPr lang="en-US" sz="3600" b="1" dirty="0" smtClean="0">
                <a:solidFill>
                  <a:srgbClr val="0000FF"/>
                </a:solidFill>
              </a:rPr>
              <a:t> de </a:t>
            </a:r>
            <a:r>
              <a:rPr lang="en-US" sz="3600" b="1" dirty="0">
                <a:solidFill>
                  <a:srgbClr val="0000FF"/>
                </a:solidFill>
              </a:rPr>
              <a:t>vid </a:t>
            </a:r>
            <a:r>
              <a:rPr lang="en-US" sz="3600" b="1" dirty="0" err="1">
                <a:solidFill>
                  <a:srgbClr val="0000FF"/>
                </a:solidFill>
              </a:rPr>
              <a:t>olika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våglängder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21" y="1707165"/>
            <a:ext cx="1697136" cy="1575155"/>
          </a:xfrm>
          <a:prstGeom prst="rect">
            <a:avLst/>
          </a:prstGeom>
        </p:spPr>
      </p:pic>
      <p:pic>
        <p:nvPicPr>
          <p:cNvPr id="5" name="Picture 4" descr="Screen shot 2014-05-13 at 10.0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98" y="1707165"/>
            <a:ext cx="1505864" cy="1458435"/>
          </a:xfrm>
          <a:prstGeom prst="rect">
            <a:avLst/>
          </a:prstGeom>
        </p:spPr>
      </p:pic>
      <p:pic>
        <p:nvPicPr>
          <p:cNvPr id="6" name="irc_mi" descr="http://www.nbi.ku.dk/spoerg_om_fysik/geofysik_klima/solspektrum_energiballancen/Solspektrum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038" y="3282320"/>
            <a:ext cx="5010921" cy="2525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1560" y="6300608"/>
            <a:ext cx="7803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www.nbi.ku.dk</a:t>
            </a:r>
            <a:r>
              <a:rPr lang="en-US" sz="1600" dirty="0"/>
              <a:t>/</a:t>
            </a:r>
            <a:r>
              <a:rPr lang="en-US" sz="1600" dirty="0" err="1"/>
              <a:t>spoerg_om_fysik</a:t>
            </a:r>
            <a:r>
              <a:rPr lang="en-US" sz="1600" dirty="0"/>
              <a:t>/</a:t>
            </a:r>
            <a:r>
              <a:rPr lang="en-US" sz="1600" dirty="0" err="1"/>
              <a:t>geofysik_klima</a:t>
            </a:r>
            <a:r>
              <a:rPr lang="en-US" sz="1600" dirty="0"/>
              <a:t>/</a:t>
            </a:r>
            <a:r>
              <a:rPr lang="en-US" sz="1600" dirty="0" err="1"/>
              <a:t>solspektrum_energiballancen</a:t>
            </a:r>
            <a:r>
              <a:rPr lang="en-US" sz="1600" dirty="0"/>
              <a:t>/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0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Solceller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H</a:t>
            </a:r>
            <a:r>
              <a:rPr lang="en-US" sz="3600" b="1" dirty="0" err="1" smtClean="0">
                <a:solidFill>
                  <a:srgbClr val="0000FF"/>
                </a:solidFill>
              </a:rPr>
              <a:t>ur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effektiva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är</a:t>
            </a:r>
            <a:r>
              <a:rPr lang="en-US" sz="3600" b="1" dirty="0" smtClean="0">
                <a:solidFill>
                  <a:srgbClr val="0000FF"/>
                </a:solidFill>
              </a:rPr>
              <a:t> de vid </a:t>
            </a:r>
            <a:r>
              <a:rPr lang="en-US" sz="3600" b="1" dirty="0" err="1" smtClean="0">
                <a:solidFill>
                  <a:srgbClr val="0000FF"/>
                </a:solidFill>
              </a:rPr>
              <a:t>olika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våglängder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75" y="1722981"/>
            <a:ext cx="1697136" cy="1575155"/>
          </a:xfrm>
          <a:prstGeom prst="rect">
            <a:avLst/>
          </a:prstGeom>
        </p:spPr>
      </p:pic>
      <p:pic>
        <p:nvPicPr>
          <p:cNvPr id="10" name="Picture 9" descr="Screen shot 2014-05-13 at 10.0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69" y="1722981"/>
            <a:ext cx="1505864" cy="1458435"/>
          </a:xfrm>
          <a:prstGeom prst="rect">
            <a:avLst/>
          </a:prstGeom>
        </p:spPr>
      </p:pic>
      <p:pic>
        <p:nvPicPr>
          <p:cNvPr id="11" name="Picture 10" descr="Screen shot 2014-05-12 at 14.5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3181416"/>
            <a:ext cx="1526916" cy="1333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839701"/>
            <a:ext cx="504582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Problem:</a:t>
            </a:r>
          </a:p>
          <a:p>
            <a:r>
              <a:rPr lang="en-US" sz="3200" b="1" dirty="0" smtClean="0"/>
              <a:t>V=f(</a:t>
            </a:r>
            <a:r>
              <a:rPr lang="en-US" sz="3200" b="1" dirty="0" err="1" smtClean="0"/>
              <a:t>våglängden</a:t>
            </a:r>
            <a:r>
              <a:rPr lang="en-US" sz="3200" b="1" dirty="0" smtClean="0"/>
              <a:t>)?</a:t>
            </a:r>
          </a:p>
          <a:p>
            <a:endParaRPr lang="en-US" sz="3200" b="1" dirty="0"/>
          </a:p>
          <a:p>
            <a:r>
              <a:rPr lang="en-US" sz="3200" b="1" dirty="0" err="1"/>
              <a:t>Behövs</a:t>
            </a:r>
            <a:r>
              <a:rPr lang="en-US" sz="3200" b="1" dirty="0" smtClean="0"/>
              <a:t>:</a:t>
            </a:r>
            <a:endParaRPr lang="en-US" sz="3200" b="1" dirty="0"/>
          </a:p>
          <a:p>
            <a:r>
              <a:rPr lang="en-US" sz="2800" b="1" dirty="0" err="1" smtClean="0"/>
              <a:t>Solpanel</a:t>
            </a:r>
            <a:endParaRPr lang="en-US" sz="2800" b="1" dirty="0"/>
          </a:p>
          <a:p>
            <a:r>
              <a:rPr lang="en-US" sz="2800" b="1" dirty="0" err="1"/>
              <a:t>Milliampermeter</a:t>
            </a:r>
            <a:endParaRPr lang="en-US" sz="2800" b="1" dirty="0"/>
          </a:p>
          <a:p>
            <a:r>
              <a:rPr lang="en-US" sz="2800" b="1" dirty="0" smtClean="0"/>
              <a:t>Filter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r>
              <a:rPr lang="en-US" sz="2800" b="1" dirty="0" smtClean="0"/>
              <a:t>violet</a:t>
            </a:r>
            <a:r>
              <a:rPr lang="en-US" sz="2800" b="1" dirty="0"/>
              <a:t>, </a:t>
            </a:r>
            <a:r>
              <a:rPr lang="en-US" sz="2800" b="1" dirty="0" err="1"/>
              <a:t>blå</a:t>
            </a:r>
            <a:r>
              <a:rPr lang="en-US" sz="2800" b="1" dirty="0"/>
              <a:t>, </a:t>
            </a:r>
            <a:r>
              <a:rPr lang="en-US" sz="2800" b="1" dirty="0" err="1"/>
              <a:t>röd</a:t>
            </a:r>
            <a:r>
              <a:rPr lang="en-US" sz="2800" b="1" dirty="0"/>
              <a:t>, orange, </a:t>
            </a:r>
            <a:r>
              <a:rPr lang="en-US" sz="2800" b="1" dirty="0" err="1"/>
              <a:t>gul</a:t>
            </a:r>
            <a:r>
              <a:rPr lang="en-US" sz="2800" b="1" dirty="0"/>
              <a:t>, </a:t>
            </a:r>
            <a:r>
              <a:rPr lang="en-US" sz="2800" b="1" dirty="0" err="1"/>
              <a:t>grön</a:t>
            </a:r>
            <a:endParaRPr lang="en-US" sz="2800" b="1" dirty="0"/>
          </a:p>
          <a:p>
            <a:endParaRPr lang="en-US" sz="3200" b="1" dirty="0"/>
          </a:p>
        </p:txBody>
      </p:sp>
      <p:pic>
        <p:nvPicPr>
          <p:cNvPr id="16" name="Picture 15" descr="Screen shot 2014-05-13 at 11.5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25" y="4539003"/>
            <a:ext cx="3758375" cy="2318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3375" y="4017339"/>
            <a:ext cx="1290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Hur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46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Sammanfattning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från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tidigare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möten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Times"/>
                <a:cs typeface="Times"/>
              </a:rPr>
              <a:t>	</a:t>
            </a:r>
            <a:r>
              <a:rPr lang="en-US" sz="2800" b="1" dirty="0" err="1" smtClean="0"/>
              <a:t>Möte</a:t>
            </a:r>
            <a:r>
              <a:rPr lang="en-US" sz="2800" b="1" dirty="0" smtClean="0"/>
              <a:t> </a:t>
            </a:r>
            <a:r>
              <a:rPr lang="en-US" sz="2800" b="1" dirty="0"/>
              <a:t>nr 1.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)	</a:t>
            </a:r>
            <a:r>
              <a:rPr lang="en-US" sz="2800" b="1" dirty="0" err="1" smtClean="0">
                <a:solidFill>
                  <a:srgbClr val="FF0000"/>
                </a:solidFill>
              </a:rPr>
              <a:t>Vad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är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energi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Definierar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viktiga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begrepp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relaterade</a:t>
            </a:r>
            <a:r>
              <a:rPr lang="en-US" sz="2800" dirty="0" smtClean="0">
                <a:solidFill>
                  <a:srgbClr val="FF0000"/>
                </a:solidFill>
              </a:rPr>
              <a:t> till </a:t>
            </a:r>
            <a:r>
              <a:rPr lang="en-US" sz="2800" dirty="0" err="1" smtClean="0">
                <a:solidFill>
                  <a:srgbClr val="FF0000"/>
                </a:solidFill>
              </a:rPr>
              <a:t>energin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Möjligheter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och</a:t>
            </a:r>
            <a:r>
              <a:rPr lang="en-US" sz="2800" b="1" dirty="0">
                <a:solidFill>
                  <a:srgbClr val="FF0000"/>
                </a:solidFill>
              </a:rPr>
              <a:t> dilemma: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Diskuterar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energianvändning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nationellt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globalt</a:t>
            </a:r>
            <a:r>
              <a:rPr lang="en-US" sz="2800" dirty="0">
                <a:solidFill>
                  <a:srgbClr val="FF0000"/>
                </a:solidFill>
              </a:rPr>
              <a:t>    </a:t>
            </a: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perspektiv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samt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framtidsscenarier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4" name="Bildobjekt 14" descr="shutterstock_19456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7055" y="1417638"/>
            <a:ext cx="2252551" cy="1450795"/>
          </a:xfrm>
          <a:prstGeom prst="rect">
            <a:avLst/>
          </a:prstGeom>
        </p:spPr>
      </p:pic>
      <p:pic>
        <p:nvPicPr>
          <p:cNvPr id="5" name="Bildobjekt 5" descr="world market future predi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347" y="4654385"/>
            <a:ext cx="2788259" cy="1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31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får</a:t>
            </a:r>
            <a:r>
              <a:rPr lang="en-US" dirty="0" smtClean="0"/>
              <a:t> man </a:t>
            </a:r>
            <a:r>
              <a:rPr lang="en-US" dirty="0" err="1" smtClean="0"/>
              <a:t>vätgas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identifierar</a:t>
            </a:r>
            <a:r>
              <a:rPr lang="en-US" dirty="0" smtClean="0"/>
              <a:t> man </a:t>
            </a:r>
            <a:r>
              <a:rPr lang="en-US" dirty="0" err="1" smtClean="0"/>
              <a:t>vätgas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Vätgas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energibärare</a:t>
            </a:r>
            <a:r>
              <a:rPr lang="en-US" dirty="0" smtClean="0"/>
              <a:t>: </a:t>
            </a:r>
            <a:r>
              <a:rPr lang="en-US" dirty="0" err="1" smtClean="0"/>
              <a:t>omvandling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till </a:t>
            </a:r>
            <a:r>
              <a:rPr lang="en-US" dirty="0" err="1" smtClean="0"/>
              <a:t>värme</a:t>
            </a:r>
            <a:endParaRPr lang="en-US" dirty="0" smtClean="0"/>
          </a:p>
          <a:p>
            <a:r>
              <a:rPr lang="en-US" dirty="0" err="1"/>
              <a:t>Vätgas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energibärare</a:t>
            </a:r>
            <a:r>
              <a:rPr lang="en-US" dirty="0"/>
              <a:t>: </a:t>
            </a:r>
            <a:r>
              <a:rPr lang="en-US" dirty="0" err="1"/>
              <a:t>omvandling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kemisk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smtClean="0"/>
              <a:t>till 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3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77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från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elektrolys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vatten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11168" y="423725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7499" y="4237253"/>
            <a:ext cx="30841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5660" y="2381169"/>
            <a:ext cx="30841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3650" y="849540"/>
            <a:ext cx="786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19249" y="1111223"/>
            <a:ext cx="3034909" cy="1192198"/>
            <a:chOff x="1772240" y="1121069"/>
            <a:chExt cx="3034909" cy="1192198"/>
          </a:xfrm>
        </p:grpSpPr>
        <p:sp>
          <p:nvSpPr>
            <p:cNvPr id="11" name="Oval 10"/>
            <p:cNvSpPr/>
            <p:nvPr/>
          </p:nvSpPr>
          <p:spPr>
            <a:xfrm>
              <a:off x="3563649" y="176900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63649" y="1121069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72240" y="1908444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72240" y="1396843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77631" y="1396843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77631" y="1908444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2115" y="1392656"/>
              <a:ext cx="5950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943809" y="173432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59054" y="174983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32678" y="161256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Arrow 29"/>
          <p:cNvSpPr/>
          <p:nvPr/>
        </p:nvSpPr>
        <p:spPr>
          <a:xfrm rot="5400000">
            <a:off x="2776397" y="2778059"/>
            <a:ext cx="984864" cy="1231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4078" y="2204336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dirty="0" err="1" smtClean="0"/>
              <a:t>emisk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reaktion</a:t>
            </a:r>
            <a:endParaRPr lang="en-US" sz="2800" dirty="0"/>
          </a:p>
        </p:txBody>
      </p:sp>
      <p:sp>
        <p:nvSpPr>
          <p:cNvPr id="32" name="Striped Right Arrow 31"/>
          <p:cNvSpPr/>
          <p:nvPr/>
        </p:nvSpPr>
        <p:spPr>
          <a:xfrm rot="10800000">
            <a:off x="6252738" y="3158443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89695" y="3550618"/>
            <a:ext cx="216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tillförs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53326" y="4837260"/>
            <a:ext cx="2977437" cy="926319"/>
            <a:chOff x="1477295" y="4710968"/>
            <a:chExt cx="2977437" cy="926319"/>
          </a:xfrm>
        </p:grpSpPr>
        <p:sp>
          <p:nvSpPr>
            <p:cNvPr id="34" name="Oval 33"/>
            <p:cNvSpPr/>
            <p:nvPr/>
          </p:nvSpPr>
          <p:spPr>
            <a:xfrm>
              <a:off x="1811116" y="507020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477295" y="4717209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355384" y="4710968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43218" y="4987314"/>
              <a:ext cx="200591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3"/>
            </p:cNvCxnSpPr>
            <p:nvPr/>
          </p:nvCxnSpPr>
          <p:spPr>
            <a:xfrm flipH="1">
              <a:off x="2275678" y="5012265"/>
              <a:ext cx="131400" cy="18061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557473" y="509302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223652" y="4740029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101741" y="4733788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489575" y="5010134"/>
              <a:ext cx="200591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3"/>
            </p:cNvCxnSpPr>
            <p:nvPr/>
          </p:nvCxnSpPr>
          <p:spPr>
            <a:xfrm flipH="1">
              <a:off x="4022035" y="5035085"/>
              <a:ext cx="131400" cy="18061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Arrow 34"/>
          <p:cNvSpPr/>
          <p:nvPr/>
        </p:nvSpPr>
        <p:spPr>
          <a:xfrm rot="16200000">
            <a:off x="4575046" y="2698680"/>
            <a:ext cx="984864" cy="1231006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9836" y="2396869"/>
            <a:ext cx="1807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Elektrolys</a:t>
            </a:r>
            <a:endParaRPr lang="en-US" sz="3200" dirty="0"/>
          </a:p>
        </p:txBody>
      </p:sp>
      <p:sp>
        <p:nvSpPr>
          <p:cNvPr id="41" name="Striped Right Arrow 40"/>
          <p:cNvSpPr/>
          <p:nvPr/>
        </p:nvSpPr>
        <p:spPr>
          <a:xfrm rot="10800000">
            <a:off x="685772" y="3127541"/>
            <a:ext cx="978408" cy="484632"/>
          </a:xfrm>
          <a:prstGeom prst="strip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230" y="3775588"/>
            <a:ext cx="188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Energi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frigörs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9836" y="4508699"/>
            <a:ext cx="8507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39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från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elektrolys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av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vatten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</a:rPr>
              <a:t>roducera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vätgas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och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identifiera</a:t>
            </a:r>
            <a:r>
              <a:rPr lang="en-US" sz="3600" b="1" dirty="0" smtClean="0">
                <a:solidFill>
                  <a:srgbClr val="0000FF"/>
                </a:solidFill>
              </a:rPr>
              <a:t> den!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Hur</a:t>
            </a:r>
            <a:r>
              <a:rPr lang="en-US" dirty="0" smtClean="0"/>
              <a:t>: </a:t>
            </a:r>
            <a:r>
              <a:rPr lang="en-US" dirty="0" err="1" smtClean="0"/>
              <a:t>elektrolys</a:t>
            </a:r>
            <a:endParaRPr lang="en-US" dirty="0" smtClean="0"/>
          </a:p>
          <a:p>
            <a:r>
              <a:rPr lang="en-US" dirty="0" err="1" smtClean="0"/>
              <a:t>Behövs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/>
              <a:t>Bägare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</a:t>
            </a:r>
            <a:r>
              <a:rPr lang="en-US" sz="2800" dirty="0" err="1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blyertspennor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Vatten</a:t>
            </a:r>
            <a:r>
              <a:rPr lang="en-US" sz="2800" dirty="0" smtClean="0"/>
              <a:t> + </a:t>
            </a:r>
            <a:r>
              <a:rPr lang="en-US" sz="2800" dirty="0" err="1" smtClean="0"/>
              <a:t>NaCl</a:t>
            </a:r>
            <a:r>
              <a:rPr lang="en-US" sz="2800" dirty="0" smtClean="0"/>
              <a:t>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bakpulver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9V-batteri</a:t>
            </a:r>
          </a:p>
          <a:p>
            <a:pPr marL="0" indent="0">
              <a:buNone/>
            </a:pPr>
            <a:r>
              <a:rPr lang="en-US" sz="2800" dirty="0" err="1" smtClean="0"/>
              <a:t>Kablar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Identifiering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H2 </a:t>
            </a:r>
            <a:r>
              <a:rPr lang="en-US" sz="2800" dirty="0" err="1" smtClean="0"/>
              <a:t>och</a:t>
            </a:r>
            <a:r>
              <a:rPr lang="en-US" sz="2800" dirty="0" smtClean="0"/>
              <a:t> O2:</a:t>
            </a:r>
            <a:endParaRPr lang="en-US" sz="2800" dirty="0"/>
          </a:p>
        </p:txBody>
      </p:sp>
      <p:pic>
        <p:nvPicPr>
          <p:cNvPr id="6" name="Picture 5" descr="Screen shot 2014-05-13 at 10.3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01" y="5743174"/>
            <a:ext cx="1503212" cy="1054629"/>
          </a:xfrm>
          <a:prstGeom prst="rect">
            <a:avLst/>
          </a:prstGeom>
        </p:spPr>
      </p:pic>
      <p:pic>
        <p:nvPicPr>
          <p:cNvPr id="7" name="Picture 6" descr="Screen shot 2014-05-13 at 10.4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512">
            <a:off x="7242595" y="4169510"/>
            <a:ext cx="870350" cy="184476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6524092" y="5598848"/>
            <a:ext cx="1219214" cy="10965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866343">
            <a:off x="5442665" y="572271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97711" y="6044226"/>
            <a:ext cx="9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poooop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3306" y="5118394"/>
            <a:ext cx="133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Teströr</a:t>
            </a:r>
            <a:r>
              <a:rPr lang="en-US" dirty="0" smtClean="0"/>
              <a:t> med </a:t>
            </a:r>
            <a:r>
              <a:rPr lang="en-US" dirty="0" err="1" smtClean="0"/>
              <a:t>vätgas</a:t>
            </a:r>
            <a:endParaRPr lang="en-US" dirty="0"/>
          </a:p>
        </p:txBody>
      </p:sp>
      <p:pic>
        <p:nvPicPr>
          <p:cNvPr id="13" name="Picture 12" descr="Screen shot 2014-05-13 at 11.48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13" y="1725868"/>
            <a:ext cx="2871703" cy="28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787" y="1994136"/>
            <a:ext cx="1706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, O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52400" y="171629"/>
            <a:ext cx="9296399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Vätgasproduktion</a:t>
            </a:r>
            <a:r>
              <a:rPr lang="en-US" sz="4000" b="1" dirty="0" smtClean="0">
                <a:solidFill>
                  <a:srgbClr val="0000FF"/>
                </a:solidFill>
                <a:cs typeface="Arial Black"/>
              </a:rPr>
              <a:t> </a:t>
            </a:r>
            <a:r>
              <a:rPr lang="en-US" sz="4000" b="1" dirty="0">
                <a:solidFill>
                  <a:srgbClr val="0000FF"/>
                </a:solidFill>
                <a:cs typeface="Arial Black"/>
              </a:rPr>
              <a:t>via </a:t>
            </a:r>
            <a:br>
              <a:rPr lang="en-US" sz="4000" b="1" dirty="0">
                <a:solidFill>
                  <a:srgbClr val="0000FF"/>
                </a:solidFill>
                <a:cs typeface="Arial Black"/>
              </a:rPr>
            </a:br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solljusinducerad</a:t>
            </a:r>
            <a:r>
              <a:rPr lang="en-US" sz="4000" b="1" dirty="0" smtClean="0">
                <a:solidFill>
                  <a:srgbClr val="0000FF"/>
                </a:solidFill>
                <a:cs typeface="Arial Black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vattensönderdelning</a:t>
            </a:r>
            <a:r>
              <a:rPr lang="en-US" sz="4000" b="1" dirty="0">
                <a:solidFill>
                  <a:srgbClr val="0000FF"/>
                </a:solidFill>
                <a:cs typeface="Arial Black"/>
              </a:rPr>
              <a:t/>
            </a:r>
            <a:br>
              <a:rPr lang="en-US" sz="4000" b="1" dirty="0">
                <a:solidFill>
                  <a:srgbClr val="0000FF"/>
                </a:solidFill>
                <a:cs typeface="Arial Black"/>
              </a:rPr>
            </a:br>
            <a:endParaRPr lang="en-US" sz="4000" b="1" dirty="0">
              <a:solidFill>
                <a:srgbClr val="0000FF"/>
              </a:solidFill>
              <a:cs typeface="Arial Black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5046" y="5584041"/>
            <a:ext cx="8855121" cy="104562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E</a:t>
            </a:r>
            <a:r>
              <a:rPr lang="en-US" sz="2000" dirty="0" err="1" smtClean="0">
                <a:latin typeface="Arial"/>
                <a:cs typeface="Arial"/>
              </a:rPr>
              <a:t>lektromagnetisk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energi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omvandlas</a:t>
            </a:r>
            <a:r>
              <a:rPr lang="en-US" sz="2000" dirty="0" smtClean="0">
                <a:latin typeface="Arial"/>
                <a:cs typeface="Arial"/>
              </a:rPr>
              <a:t> till </a:t>
            </a:r>
            <a:r>
              <a:rPr lang="en-US" sz="2000" dirty="0" err="1" smtClean="0">
                <a:latin typeface="Arial"/>
                <a:cs typeface="Arial"/>
              </a:rPr>
              <a:t>kemisk</a:t>
            </a:r>
            <a:r>
              <a:rPr lang="en-US" sz="2000" dirty="0" smtClean="0">
                <a:latin typeface="Arial"/>
                <a:cs typeface="Arial"/>
              </a:rPr>
              <a:t> energy (H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och</a:t>
            </a:r>
            <a:r>
              <a:rPr lang="en-US" sz="2000" dirty="0" smtClean="0">
                <a:latin typeface="Arial"/>
                <a:cs typeface="Arial"/>
              </a:rPr>
              <a:t> O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Elektroner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behövs</a:t>
            </a:r>
            <a:r>
              <a:rPr lang="en-US" sz="2000" dirty="0" smtClean="0">
                <a:latin typeface="Arial"/>
                <a:cs typeface="Arial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89" y="6350265"/>
            <a:ext cx="20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Beniamino Iandolo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2064" y="6350265"/>
            <a:ext cx="16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2012-12-10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rot="8996056">
            <a:off x="4211720" y="2574515"/>
            <a:ext cx="1420039" cy="650047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697089">
            <a:off x="4143558" y="1658011"/>
            <a:ext cx="142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energi</a:t>
            </a:r>
            <a:endParaRPr lang="en-US" sz="2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607" y="4004123"/>
            <a:ext cx="1417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Sun 12"/>
          <p:cNvSpPr>
            <a:spLocks/>
          </p:cNvSpPr>
          <p:nvPr/>
        </p:nvSpPr>
        <p:spPr>
          <a:xfrm>
            <a:off x="5855855" y="1064410"/>
            <a:ext cx="1800000" cy="1800000"/>
          </a:xfrm>
          <a:prstGeom prst="sun">
            <a:avLst/>
          </a:prstGeom>
          <a:solidFill>
            <a:srgbClr val="FFC23A"/>
          </a:solidFill>
          <a:ln>
            <a:solidFill>
              <a:srgbClr val="FFC2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9788" y="1994664"/>
            <a:ext cx="8668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5205" y="3823715"/>
            <a:ext cx="359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Fotoelektrokemisk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process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catalysis li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2" y="1491444"/>
            <a:ext cx="5980731" cy="36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76939" y="489265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92942" y="3837136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284942" y="3837136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electrodesPE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9" y="900188"/>
            <a:ext cx="6480000" cy="38976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289" y="-127000"/>
            <a:ext cx="8855121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Vad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händer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en </a:t>
            </a:r>
            <a:r>
              <a:rPr lang="en-US" sz="3200" dirty="0" err="1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otoelektrokemisk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cell?</a:t>
            </a:r>
            <a:endParaRPr lang="en-US" sz="32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89" y="6350265"/>
            <a:ext cx="20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Beniamino Iandolo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2064" y="6350265"/>
            <a:ext cx="16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2012-12-10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 rot="4431014">
            <a:off x="2769851" y="3108467"/>
            <a:ext cx="288000" cy="206400"/>
            <a:chOff x="1435483" y="5790422"/>
            <a:chExt cx="288000" cy="2064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489483" y="57904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1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43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6754194">
            <a:off x="2781237" y="3468889"/>
            <a:ext cx="288000" cy="206400"/>
            <a:chOff x="1435483" y="5790422"/>
            <a:chExt cx="288000" cy="2064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489483" y="57904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61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43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2122942" y="3237508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230942" y="3231721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284942" y="3092258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176942" y="3092258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230942" y="3540690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122942" y="3532807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176942" y="3378690"/>
            <a:ext cx="216000" cy="108000"/>
            <a:chOff x="2176942" y="3378690"/>
            <a:chExt cx="216000" cy="108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284942" y="3378690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176942" y="3378690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2854449" y="296840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997589" y="32761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011792" y="340812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284942" y="3378690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176942" y="337869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6754194">
            <a:off x="2854025" y="369513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4431014">
            <a:off x="2841257" y="31179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4431014">
            <a:off x="2846218" y="34903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 rot="17299155">
            <a:off x="3788003" y="3302839"/>
            <a:ext cx="200050" cy="108000"/>
            <a:chOff x="2500942" y="5308600"/>
            <a:chExt cx="200050" cy="108000"/>
          </a:xfrm>
        </p:grpSpPr>
        <p:sp>
          <p:nvSpPr>
            <p:cNvPr id="38" name="Oval 37"/>
            <p:cNvSpPr>
              <a:spLocks/>
            </p:cNvSpPr>
            <p:nvPr/>
          </p:nvSpPr>
          <p:spPr>
            <a:xfrm>
              <a:off x="250094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>
              <a:off x="259299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14342764">
            <a:off x="3790271" y="3540690"/>
            <a:ext cx="200050" cy="108000"/>
            <a:chOff x="2500942" y="5308600"/>
            <a:chExt cx="200050" cy="108000"/>
          </a:xfrm>
        </p:grpSpPr>
        <p:sp>
          <p:nvSpPr>
            <p:cNvPr id="41" name="Oval 40"/>
            <p:cNvSpPr>
              <a:spLocks/>
            </p:cNvSpPr>
            <p:nvPr/>
          </p:nvSpPr>
          <p:spPr>
            <a:xfrm>
              <a:off x="250094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>
              <a:off x="259299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177950" y="3861131"/>
            <a:ext cx="158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Katod</a:t>
            </a:r>
            <a:r>
              <a:rPr lang="en-US" sz="1400" dirty="0" smtClean="0">
                <a:latin typeface="Arial"/>
                <a:cs typeface="Arial"/>
              </a:rPr>
              <a:t> (CE)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0135" y="2487238"/>
            <a:ext cx="1893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latin typeface="Arial"/>
                <a:cs typeface="Arial"/>
              </a:rPr>
              <a:t>Referens</a:t>
            </a:r>
            <a:r>
              <a:rPr lang="en-US" sz="1500" dirty="0" smtClean="0">
                <a:latin typeface="Arial"/>
                <a:cs typeface="Arial"/>
              </a:rPr>
              <a:t>- </a:t>
            </a:r>
            <a:r>
              <a:rPr lang="en-US" sz="1500" dirty="0" err="1" smtClean="0">
                <a:latin typeface="Arial"/>
                <a:cs typeface="Arial"/>
              </a:rPr>
              <a:t>elektrod</a:t>
            </a:r>
            <a:r>
              <a:rPr lang="en-US" sz="1500" dirty="0" smtClean="0">
                <a:latin typeface="Arial"/>
                <a:cs typeface="Arial"/>
              </a:rPr>
              <a:t>(RE)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19683" y="1424640"/>
            <a:ext cx="274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2H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O+4hν → O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+4H</a:t>
            </a:r>
            <a:r>
              <a:rPr lang="en-US" sz="1600" baseline="30000" dirty="0" smtClean="0">
                <a:latin typeface="Arial"/>
                <a:cs typeface="Arial"/>
              </a:rPr>
              <a:t>+</a:t>
            </a:r>
            <a:r>
              <a:rPr lang="en-US" sz="1600" dirty="0" smtClean="0">
                <a:latin typeface="Arial"/>
                <a:cs typeface="Arial"/>
              </a:rPr>
              <a:t>+4e</a:t>
            </a:r>
            <a:r>
              <a:rPr lang="en-US" sz="1600" baseline="30000" dirty="0" smtClean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        	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50585" y="1414639"/>
            <a:ext cx="1768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4H</a:t>
            </a:r>
            <a:r>
              <a:rPr lang="en-US" sz="1600" baseline="30000" dirty="0" smtClean="0">
                <a:latin typeface="Arial"/>
                <a:cs typeface="Arial"/>
              </a:rPr>
              <a:t>+</a:t>
            </a:r>
            <a:r>
              <a:rPr lang="en-US" sz="1600" dirty="0" smtClean="0">
                <a:latin typeface="Arial"/>
                <a:cs typeface="Arial"/>
              </a:rPr>
              <a:t>+4e</a:t>
            </a:r>
            <a:r>
              <a:rPr lang="en-US" sz="1600" baseline="30000" dirty="0" smtClean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 → 2H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	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2839" y="188436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foton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2839" y="209484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elektron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2839" y="232766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hål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039" y="254123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9039" y="279501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O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7900" y="33608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05539" y="1999415"/>
            <a:ext cx="180000" cy="1042362"/>
            <a:chOff x="105539" y="1999415"/>
            <a:chExt cx="180000" cy="1042362"/>
          </a:xfrm>
        </p:grpSpPr>
        <p:sp>
          <p:nvSpPr>
            <p:cNvPr id="59" name="Oval 58"/>
            <p:cNvSpPr/>
            <p:nvPr/>
          </p:nvSpPr>
          <p:spPr>
            <a:xfrm>
              <a:off x="137289" y="199941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37289" y="2212165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7289" y="2433238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7289" y="265537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5539" y="2861777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52410" y="1606884"/>
            <a:ext cx="2340000" cy="3117089"/>
            <a:chOff x="6586796" y="3096514"/>
            <a:chExt cx="2340000" cy="3117089"/>
          </a:xfrm>
        </p:grpSpPr>
        <p:pic>
          <p:nvPicPr>
            <p:cNvPr id="65" name="Picture 64" descr="real ce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796" y="3096514"/>
              <a:ext cx="2340000" cy="311708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838071" y="4662096"/>
              <a:ext cx="606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48208" y="3522577"/>
              <a:ext cx="592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56104" y="3775859"/>
              <a:ext cx="563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WE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48208" y="5784035"/>
              <a:ext cx="1478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Glass window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V="1">
              <a:off x="7194318" y="5450398"/>
              <a:ext cx="510986" cy="29517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837434" y="4097174"/>
            <a:ext cx="134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Elektrolyt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22388" y="3945136"/>
            <a:ext cx="233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Elektroninfångare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298347" y="3814530"/>
            <a:ext cx="662806" cy="198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841667" y="3120027"/>
            <a:ext cx="196140" cy="283713"/>
            <a:chOff x="6350000" y="3205794"/>
            <a:chExt cx="196140" cy="283713"/>
          </a:xfrm>
        </p:grpSpPr>
        <p:sp>
          <p:nvSpPr>
            <p:cNvPr id="75" name="Oval 74"/>
            <p:cNvSpPr/>
            <p:nvPr/>
          </p:nvSpPr>
          <p:spPr>
            <a:xfrm>
              <a:off x="6350000" y="3205794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66140" y="330950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61153" y="2564126"/>
            <a:ext cx="23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Ljusabsorberande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material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5474" y="2217952"/>
            <a:ext cx="193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Fotoelektrod</a:t>
            </a:r>
            <a:r>
              <a:rPr lang="en-US" sz="1400" dirty="0" smtClean="0">
                <a:latin typeface="Arial"/>
                <a:cs typeface="Arial"/>
              </a:rPr>
              <a:t> (WE)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3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3541 -1.85185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18519E-6 C 0.0059 -0.00416 0.0191 -0.00393 0.0257 0.00186 C 0.02708 0.00302 0.02813 0.00464 0.02986 0.00556 C 0.03125 0.00603 0.03403 0.00742 0.03403 0.00742 C 0.03715 0.01367 0.04705 0.01204 0.05208 0.01204 " pathEditMode="relative" ptsTypes="ffff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0486 -0.0044 -0.01059 -0.00209 -0.01597 -0.00371 C -0.01666 -0.0044 -0.01736 -0.00509 -0.01805 -0.00556 C -0.01875 -0.00602 -0.01961 -0.00602 -0.02014 -0.00648 C -0.0217 -0.00764 -0.0243 -0.01019 -0.0243 -0.01019 C -0.02725 -0.01597 -0.02847 -0.01921 -0.02916 -0.02593 C -0.02899 -0.02963 -0.02899 -0.03357 -0.02847 -0.03704 C -0.02812 -0.04005 -0.02639 -0.04537 -0.02639 -0.04537 C -0.02691 -0.05486 -0.02569 -0.06204 -0.03055 -0.06852 C -0.03229 -0.07523 -0.03125 -0.07246 -0.03333 -0.07685 C -0.03281 -0.08912 -0.03333 -0.08912 -0.03125 -0.09908 C -0.02986 -0.10695 -0.02569 -0.11644 -0.02569 -0.12408 L -0.02639 -0.22408 C 0.05191 -0.22384 0.13108 -0.2213 0.20973 -0.2213 C 0.21007 -0.17107 0.20955 -0.14121 0.2132 -0.09815 C 0.2125 -0.08866 0.21285 -0.08773 0.20834 -0.08148 C 0.20695 -0.07616 0.20591 -0.07408 0.20486 -0.06759 C 0.20556 -0.04375 0.20764 -0.02014 0.20973 0.0037 C 0.20955 0.00694 0.21094 0.02708 0.20695 0.03148 C 0.20504 0.03333 0.20174 0.03356 0.2 0.03611 " pathEditMode="relative" ptsTypes="fffffffffffAfffffff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C 0.00451 -0.00417 0.00556 -0.00278 0.0125 -0.00186 C 0.01545 -0.0007 0.0184 0.00046 0.02153 0.00185 C 0.02587 0.00115 0.03021 0.00069 0.03472 1.11111E-6 C 0.03733 -0.0007 0.03628 -0.00139 0.03889 -0.00278 C 0.04306 -0.00533 0.0467 -0.00649 0.05139 -0.00649 " pathEditMode="relative" ptsTypes="fffff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087 -0.00394 0.00225 -0.00348 0.00486 -0.00556 C 0.01319 -0.00348 0.00955 -0.00487 0.01597 -0.00186 C 0.01736 -0.00139 0.01875 -0.0007 0.02014 1.11111E-6 C 0.02083 0.00023 0.02222 0.00092 0.02222 0.00092 C 0.02396 0.00046 0.02604 0.00069 0.02778 1.11111E-6 C 0.02847 -0.00047 0.02847 -0.00209 0.02916 -0.00278 C 0.0309 -0.00533 0.03368 -0.00579 0.03611 -0.00649 C 0.03837 -0.00625 0.0441 -0.00695 0.04653 -0.00371 " pathEditMode="relative" ptsTypes="ffffffff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78 C -0.00034 -0.01366 -0.00069 -0.01135 -0.00902 -0.01019 C -0.01319 -0.01088 -0.01614 -0.00973 -0.01736 -0.01482 C -0.01788 -0.01991 -0.01788 -0.02778 -0.02014 -0.03241 C -0.02413 -0.04028 -0.02777 -0.04885 -0.02986 -0.05741 C -0.03073 -0.0669 -0.03194 -0.07593 -0.03194 -0.08519 L -0.03194 -0.18889 L 0.20556 -0.18797 C 0.20521 -0.15139 0.20521 -0.11459 0.20486 -0.07778 C 0.20469 -0.07315 0.20313 -0.06852 0.20209 -0.06389 C 0.20174 -0.06297 0.20139 -0.06111 0.20139 -0.06088 L 0.20486 -0.04815 C 0.20486 -0.04792 0.20486 -0.04815 0.20486 -0.04792 C 0.20521 -0.0463 0.20625 -0.0426 0.20625 -0.04236 C 0.20591 -0.03658 0.20677 -0.02963 0.20486 -0.02408 C 0.20365 -0.0213 0.20243 -0.01852 0.20139 -0.01574 C 0.20052 -0.01389 0.19861 -0.01019 0.19861 -0.00996 C 0.19844 -0.01019 0.19757 -0.00186 0.19723 -0.00093 C 0.19671 3.7037E-6 0.19514 0.00092 0.19514 0.00115 " pathEditMode="relative" rAng="0" ptsTypes="fffffAAfffFfffffff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91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829 C -0.00382 0.01968 -0.00313 0.01667 -0.00608 0.01551 C -0.00851 0.01088 -0.01146 0.00764 -0.01511 0.00532 C -0.01736 0.0037 -0.02136 0.00069 -0.02136 0.00069 C -0.02466 -0.00579 -0.02361 -0.00278 -0.02483 -0.00764 C -0.02483 -0.00857 -0.02396 -0.0132 -0.02344 -0.01412 C -0.02222 -0.01713 -0.02014 -0.01945 -0.01927 -0.02245 C -0.01893 -0.02431 -0.01788 -0.02801 -0.01788 -0.02801 C -0.01858 -0.03634 -0.01997 -0.04329 -0.02136 -0.05116 C -0.02205 -0.05833 -0.02257 -0.06366 -0.02483 -0.06968 C -0.02587 -0.07245 -0.02761 -0.07801 -0.02761 -0.07801 C -0.02847 -0.10255 -0.02639 -0.09306 -0.03038 -0.10394 L -0.02969 -0.20486 L 0.20712 -0.20486 L 0.20712 -0.10394 C 0.20764 -0.09445 0.20989 -0.08357 0.20295 -0.07708 C 0.1993 -0.0632 0.20347 -0.04537 0.20573 -0.03079 C 0.20521 -0.0213 0.20764 -0.00023 0.1967 -0.00023 " pathEditMode="relative" ptsTypes="fffffffffffAAAfff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-0.00624 0.00069 -0.00937 0.00301 -0.01458 0.00555 C -0.01892 0.00347 -0.021 -0.00023 -0.02222 -0.00556 C -0.02152 -0.02014 -0.02256 -0.03565 -0.02361 -0.05 C -0.02395 -0.05301 -0.02569 -0.05834 -0.02569 -0.05834 C -0.02552 -0.07315 -0.02604 -0.0882 -0.02499 -0.10278 C -0.02499 -0.10509 -0.02222 -0.10556 -0.02152 -0.10741 C -0.021 -0.10926 -0.02013 -0.11296 -0.02013 -0.11296 C -0.02135 -0.12546 -0.02499 -0.13681 -0.02499 -0.14908 C -0.0243 -0.25602 -0.0243 -0.28866 -0.0243 -0.24722 L 0.21389 -0.24815 C 0.21355 -0.21528 0.21355 -0.18218 0.2132 -0.14908 C 0.21303 -0.14236 0.21198 -0.13542 0.21459 -0.12871 C 0.21511 -0.11806 0.21615 -0.1081 0.21667 -0.09722 C 0.21598 -0.08357 0.21424 -0.06759 0.20834 -0.05556 C 0.20799 -0.04074 0.20799 -0.02593 0.20764 -0.01111 C 0.20747 -0.00556 0.20139 -0.00509 0.20139 -0.00093 " pathEditMode="relative" ptsTypes="fffffffffAffffff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0.0033 -0.00162 0.00642 -0.00069 0.00972 0.00093 C 0.01024 0.0044 0.01233 0.01343 0.01458 0.01574 C 0.01563 0.0169 0.01736 0.01736 0.01875 0.01852 C 0.02118 0.01806 0.02431 0.01875 0.02639 0.01667 C 0.02865 0.01412 0.02691 0.01389 0.02847 0.01111 C 0.02952 0.0088 0.03108 0.00764 0.03264 0.00648 C 0.03715 0.00764 0.03976 0.00833 0.04445 0.00648 C 0.04896 -0.00278 0.04497 0.00278 0.04931 4.07407E-6 C 0.04948 -0.00023 0.04965 -0.00069 0.05 -0.00093 " pathEditMode="relative" ptsTypes="fffffffff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0052 -0.00301 -3.05556E-6 -0.00648 -0.00139 -0.00834 C -0.00625 -0.01482 -0.00868 -0.01435 -0.01111 -0.02408 C -0.0099 -0.0294 -0.00816 -0.02986 -0.00417 -0.03148 C -0.00295 -0.03218 -3.05556E-6 -0.03287 -3.05556E-6 -0.03519 " pathEditMode="relative" ptsTypes="ffff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778E-6 C 0.00295 -0.00626 0.00642 -0.00857 0.0118 -0.01019 C 0.01718 -0.0095 0.01823 -0.00811 0.02291 -0.00649 C 0.0243 -0.00533 0.02639 -0.00464 0.02777 -0.00277 C 0.02812 -0.00232 0.02795 -0.0007 0.02847 -7.77778E-6 C 0.03194 0.00462 0.03541 0.00462 0.04027 0.00555 C 0.05607 0.00231 0.05225 0.00161 0.07291 0.00277 C 0.07378 0.00324 0.07465 0.00416 0.07569 0.00462 C 0.07673 0.00509 0.07795 0.00486 0.07916 0.00555 C 0.08489 0.00879 0.08941 0.01504 0.09583 0.01851 C 0.09635 0.01828 0.10659 0.01689 0.10764 0.01666 C 0.10972 0.01597 0.11215 0.01388 0.11458 0.01388 " pathEditMode="relative" ptsTypes="fffffffffff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0.00087 -0.0037 0.00261 -0.00417 0.00417 -0.00741 C 0.00452 -0.0088 0.00469 -0.01042 0.00556 -0.01111 C 0.0066 -0.0125 0.00834 -0.0125 0.00973 -0.01296 C 0.01042 -0.01343 0.01181 -0.01389 0.01181 -0.01389 C 0.01407 -0.01366 0.01632 -0.01389 0.01875 -0.01296 C 0.02136 -0.01227 0.02327 -0.00857 0.02639 -0.00741 C 0.02882 -0.00787 0.03143 -0.00764 0.03403 -0.00833 C 0.03594 -0.00903 0.03716 -0.01158 0.03889 -0.01296 C 0.04237 -0.01644 0.04566 -0.01852 0.05 -0.01945 C 0.05417 -0.01875 0.05816 -0.0169 0.0625 -0.01574 C 0.06684 -0.01667 0.07136 -0.02014 0.0757 -0.02037 C 0.07934 -0.02083 0.08299 -0.02107 0.08681 -0.0213 C 0.08872 -0.02222 0.09028 -0.02384 0.09237 -0.025 " pathEditMode="relative" ptsTypes="fffffffffffffA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85185E-6 C 0.00574 -0.00208 0.00851 -0.00324 0.01529 -0.0037 C 0.02935 -0.00278 0.0264 -0.00232 0.03612 0.00093 C 0.04011 0.0044 0.04098 0.00509 0.04584 0.00648 C 0.05244 0.00579 0.05921 0.00417 0.06598 0.00463 C 0.07362 0.00486 0.08108 0.00926 0.0889 0.00926 " pathEditMode="relative" ptsTypes="fffff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382 -0.00532 0.00677 -0.0037 0.0125 -0.00277 C 0.01979 0.00047 0.02447 0.00348 0.03263 0.00463 C 0.03784 0.00417 0.04322 0.00417 0.04861 0.00371 C 0.05329 0.00301 0.05694 -0.00231 0.0618 -0.00277 C 0.06614 -0.00347 0.07048 -0.00416 0.075 -0.00463 C 0.07656 -0.00555 0.07829 -0.00578 0.07986 -0.00648 C 0.08333 -0.00856 0.08576 -0.01226 0.08958 -0.01388 C 0.09236 -0.01967 0.09947 -0.01898 0.10416 -0.01944 C 0.11163 -0.02152 0.10868 -0.02129 0.11319 -0.02129 " pathEditMode="relative" ptsTypes="fffffffffA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33333E-6 C -0.0059 -0.00578 -0.00764 -0.0118 -0.0092 -0.01736 C -0.01007 -0.02338 -0.01128 -0.02893 -0.01128 -0.03472 C -0.01128 -0.03819 -0.01128 -0.04189 -0.01059 -0.04514 C -0.01007 -0.04977 -0.00625 -0.05416 -0.00468 -0.0581 C -0.0026 -0.06296 -0.00468 -0.05856 -0.00329 -0.06296 C -0.0026 -0.06504 -0.00121 -0.06852 -0.00121 -0.06828 C -0.00086 -0.07314 0.00035 -0.07615 0.00122 -0.08032 C 0.00174 -0.08194 0.00261 -0.08472 0.00261 -0.08449 C 0.00174 -0.08935 0.00209 -0.09097 0.00035 -0.09444 C -3.61111E-6 -0.09722 -0.00173 -0.10185 -0.00173 -0.10162 C -0.00295 -0.11018 -0.00468 -0.12014 -0.00086 -0.12731 C -0.00034 -0.12986 0.00035 -0.13102 0.00122 -0.13287 C 0.00122 -0.13727 0.00122 -0.14166 0.00087 -0.14583 C 0.00087 -0.14838 -0.00086 -0.15254 -0.00086 -0.15231 " pathEditMode="relative" rAng="0" ptsTypes="ffffffffffffff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6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996 C -0.00347 -0.01158 -0.00503 -0.01297 -0.00694 -0.01412 C -0.00885 -0.01713 -0.01198 -0.01829 -0.01406 -0.02107 C -0.01545 -0.02246 -0.01684 -0.02523 -0.01684 -0.025 C -0.01736 -0.0338 -0.01615 -0.04121 -0.02535 -0.04445 C -0.02813 -0.04653 -0.0283 -0.04861 -0.03125 -0.05 C -0.03281 -0.05486 -0.03368 -0.0581 -0.03003 -0.06227 C -0.02899 -0.06551 -0.02639 -0.06597 -0.02483 -0.06922 C -0.02361 -0.07292 -0.02309 -0.07662 -0.02205 -0.08033 C -0.0224 -0.08287 -0.0224 -0.08542 -0.02292 -0.08773 C -0.02413 -0.09167 -0.02813 -0.09259 -0.03003 -0.0956 C -0.03056 -0.09722 -0.03108 -0.09861 -0.03125 -0.1 C -0.0316 -0.10093 -0.03194 -0.10255 -0.03194 -0.10232 C -0.03021 -0.10903 -0.02708 -0.11412 -0.02326 -0.11968 C -0.02257 -0.12454 -0.02465 -0.12894 -0.02813 -0.13218 C -0.03003 -0.13681 -0.03021 -0.14236 -0.03073 -0.14699 C -0.03021 -0.1507 -0.03021 -0.15185 -0.02674 -0.15371 C -0.02552 -0.15718 -0.02188 -0.15926 -0.02014 -0.16297 C -0.02066 -0.16551 -0.02031 -0.16829 -0.02135 -0.17037 C -0.02361 -0.17431 -0.02726 -0.17755 -0.02882 -0.18148 C -0.02934 -0.18403 -0.03021 -0.18611 -0.03073 -0.1882 C -0.03056 -0.19259 -0.02934 -0.19699 -0.02934 -0.20116 " pathEditMode="relative" rAng="0" ptsTypes="fffffffffffffffffffffA">
                                      <p:cBhvr>
                                        <p:cTn id="1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2.22222E-6 C -0.00157 -0.00672 -0.00104 -0.00278 -0.00035 -0.01297 C 0.00034 -0.02593 0.00712 -0.03195 0.01493 -0.0382 C 0.01892 -0.05602 0.01267 -0.07801 0.00191 -0.08889 C 0.00017 -0.09259 0.00069 -0.0963 0.00191 -0.1 C 0.00225 -0.10371 0.00208 -0.10648 0.00382 -0.10926 C 0.00451 -0.11389 0.00729 -0.11412 0.00937 -0.11713 C 0.01111 -0.12014 0.01284 -0.12547 0.0158 -0.12639 C 0.01649 -0.13172 0.01632 -0.12871 0.01632 -0.13565 " pathEditMode="relative" ptsTypes="ffffffffA">
                                      <p:cBhvr>
                                        <p:cTn id="1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44" grpId="0"/>
      <p:bldP spid="45" grpId="0"/>
      <p:bldP spid="46" grpId="0"/>
      <p:bldP spid="47" grpId="0"/>
      <p:bldP spid="57" grpId="0" animBg="1"/>
      <p:bldP spid="57" grpId="1" animBg="1"/>
      <p:bldP spid="71" grpId="0"/>
      <p:bldP spid="72" grpId="0"/>
      <p:bldP spid="72" grpId="1"/>
      <p:bldP spid="77" grpId="0"/>
      <p:bldP spid="77" grpId="1"/>
      <p:bldP spid="78" grpId="0"/>
      <p:bldP spid="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bränsle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O</a:t>
            </a:r>
            <a:r>
              <a:rPr lang="en-US" sz="3600" b="1" dirty="0" err="1" smtClean="0">
                <a:solidFill>
                  <a:srgbClr val="0000FF"/>
                </a:solidFill>
              </a:rPr>
              <a:t>mvandling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av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energi</a:t>
            </a:r>
            <a:r>
              <a:rPr lang="en-US" sz="3600" b="1" dirty="0" smtClean="0">
                <a:solidFill>
                  <a:srgbClr val="0000FF"/>
                </a:solidFill>
              </a:rPr>
              <a:t> till </a:t>
            </a:r>
            <a:r>
              <a:rPr lang="en-US" sz="3600" b="1" dirty="0" err="1" smtClean="0">
                <a:solidFill>
                  <a:srgbClr val="0000FF"/>
                </a:solidFill>
              </a:rPr>
              <a:t>värme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</a:t>
            </a:r>
            <a:r>
              <a:rPr lang="en-US" sz="3600" b="1" dirty="0" smtClean="0">
                <a:solidFill>
                  <a:srgbClr val="0000FF"/>
                </a:solidFill>
              </a:rPr>
              <a:t> en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reaktion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20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+O</a:t>
            </a:r>
            <a:r>
              <a:rPr lang="en-US" baseline="-25000" dirty="0" smtClean="0"/>
              <a:t>2</a:t>
            </a:r>
            <a:r>
              <a:rPr lang="en-US" dirty="0" smtClean="0"/>
              <a:t>       H</a:t>
            </a:r>
            <a:r>
              <a:rPr lang="en-US" baseline="-25000" dirty="0" smtClean="0"/>
              <a:t>2</a:t>
            </a:r>
            <a:r>
              <a:rPr lang="en-US" dirty="0" smtClean="0"/>
              <a:t>O+värme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ej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gasfas</a:t>
            </a:r>
            <a:r>
              <a:rPr lang="en-US" dirty="0" smtClean="0"/>
              <a:t>;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stabila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Visa experiment!</a:t>
            </a:r>
          </a:p>
          <a:p>
            <a:pPr marL="0" indent="0">
              <a:buNone/>
            </a:pPr>
            <a:r>
              <a:rPr lang="en-US" dirty="0" err="1" smtClean="0"/>
              <a:t>Varför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eliminera</a:t>
            </a:r>
            <a:r>
              <a:rPr lang="en-US" dirty="0" smtClean="0"/>
              <a:t>/</a:t>
            </a:r>
            <a:r>
              <a:rPr lang="en-US" dirty="0" err="1" smtClean="0"/>
              <a:t>minska</a:t>
            </a:r>
            <a:r>
              <a:rPr lang="en-US" dirty="0" smtClean="0"/>
              <a:t> </a:t>
            </a:r>
            <a:r>
              <a:rPr lang="en-US" dirty="0" err="1" smtClean="0"/>
              <a:t>barriären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79013" y="1930736"/>
            <a:ext cx="492432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488086" y="4854651"/>
            <a:ext cx="3531186" cy="2180173"/>
            <a:chOff x="5167169" y="3594480"/>
            <a:chExt cx="3757252" cy="2427992"/>
          </a:xfrm>
          <a:solidFill>
            <a:schemeClr val="accent5"/>
          </a:solidFill>
        </p:grpSpPr>
        <p:pic>
          <p:nvPicPr>
            <p:cNvPr id="8" name="Picture 7" descr="catalysis lin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4175" y="3963812"/>
              <a:ext cx="3397459" cy="205866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7646735" y="5092478"/>
              <a:ext cx="77534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O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7169" y="3963812"/>
              <a:ext cx="100540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</a:t>
              </a:r>
              <a:r>
                <a:rPr lang="en-US" sz="2800" b="1" baseline="-25000" dirty="0" smtClean="0"/>
                <a:t>2  </a:t>
              </a:r>
              <a:r>
                <a:rPr lang="en-US" sz="2800" b="1" dirty="0" smtClean="0"/>
                <a:t>O</a:t>
              </a:r>
              <a:r>
                <a:rPr lang="en-US" sz="2800" b="1" baseline="-25000" dirty="0" smtClean="0"/>
                <a:t>2</a:t>
              </a:r>
              <a:endParaRPr lang="en-US" sz="2800" b="1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789233" y="4004992"/>
              <a:ext cx="14095" cy="688095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03328" y="3594480"/>
              <a:ext cx="212109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00FF"/>
                  </a:solidFill>
                </a:rPr>
                <a:t>Aktiveringsbarriär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91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bränsle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omvandling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av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kemisk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energi</a:t>
            </a:r>
            <a:r>
              <a:rPr lang="en-US" sz="3600" b="1" dirty="0">
                <a:solidFill>
                  <a:srgbClr val="0000FF"/>
                </a:solidFill>
              </a:rPr>
              <a:t> till </a:t>
            </a:r>
            <a:r>
              <a:rPr lang="en-US" sz="3600" b="1" dirty="0" err="1">
                <a:solidFill>
                  <a:srgbClr val="0000FF"/>
                </a:solidFill>
              </a:rPr>
              <a:t>värme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minska</a:t>
            </a:r>
            <a:r>
              <a:rPr lang="en-US" dirty="0" smtClean="0"/>
              <a:t>/</a:t>
            </a:r>
            <a:r>
              <a:rPr lang="en-US" dirty="0" err="1" smtClean="0"/>
              <a:t>eliminera</a:t>
            </a:r>
            <a:r>
              <a:rPr lang="en-US" dirty="0" smtClean="0"/>
              <a:t> </a:t>
            </a:r>
            <a:r>
              <a:rPr lang="en-US" dirty="0" err="1" smtClean="0"/>
              <a:t>barriären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Katalysatorn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H2+O2</a:t>
            </a:r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en </a:t>
            </a:r>
            <a:r>
              <a:rPr lang="en-US" dirty="0" err="1" smtClean="0"/>
              <a:t>katalysator</a:t>
            </a:r>
            <a:r>
              <a:rPr lang="en-US" dirty="0" smtClean="0"/>
              <a:t>?! </a:t>
            </a:r>
          </a:p>
        </p:txBody>
      </p:sp>
      <p:pic>
        <p:nvPicPr>
          <p:cNvPr id="4" name="Picture 3" descr="Screen shot 2014-05-12 at 17.2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2912642"/>
            <a:ext cx="4354131" cy="2298283"/>
          </a:xfrm>
          <a:prstGeom prst="rect">
            <a:avLst/>
          </a:prstGeom>
        </p:spPr>
      </p:pic>
      <p:pic>
        <p:nvPicPr>
          <p:cNvPr id="5" name="Picture 4" descr="automotive cataly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83" y="2327346"/>
            <a:ext cx="3329817" cy="3247815"/>
          </a:xfrm>
          <a:prstGeom prst="rect">
            <a:avLst/>
          </a:prstGeom>
        </p:spPr>
      </p:pic>
      <p:pic>
        <p:nvPicPr>
          <p:cNvPr id="6" name="Picture 4" descr="COO-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4" y="1325423"/>
            <a:ext cx="472440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bränsle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0000FF"/>
                </a:solidFill>
              </a:rPr>
              <a:t>omvandling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av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energi</a:t>
            </a:r>
            <a:r>
              <a:rPr lang="en-US" sz="3600" b="1" dirty="0" smtClean="0">
                <a:solidFill>
                  <a:srgbClr val="0000FF"/>
                </a:solidFill>
              </a:rPr>
              <a:t> till el!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Istället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omvandla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till </a:t>
            </a:r>
            <a:r>
              <a:rPr lang="en-US" dirty="0" err="1" smtClean="0"/>
              <a:t>värme</a:t>
            </a:r>
            <a:r>
              <a:rPr lang="en-US" dirty="0" smtClean="0"/>
              <a:t> </a:t>
            </a:r>
            <a:r>
              <a:rPr lang="en-US" dirty="0" err="1" smtClean="0"/>
              <a:t>omvandlar</a:t>
            </a:r>
            <a:r>
              <a:rPr lang="en-US" dirty="0" smtClean="0"/>
              <a:t> vi den till el.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P(</a:t>
            </a:r>
            <a:r>
              <a:rPr lang="en-US" dirty="0" err="1" smtClean="0"/>
              <a:t>roton</a:t>
            </a:r>
            <a:r>
              <a:rPr lang="en-US" dirty="0" smtClean="0"/>
              <a:t>)E(</a:t>
            </a:r>
            <a:r>
              <a:rPr lang="en-US" dirty="0" err="1" smtClean="0"/>
              <a:t>xchange</a:t>
            </a:r>
            <a:r>
              <a:rPr lang="en-US" dirty="0" smtClean="0"/>
              <a:t>)M(</a:t>
            </a:r>
            <a:r>
              <a:rPr lang="en-US" dirty="0" err="1" smtClean="0"/>
              <a:t>embrane</a:t>
            </a:r>
            <a:r>
              <a:rPr lang="en-US" dirty="0" smtClean="0"/>
              <a:t>) </a:t>
            </a:r>
            <a:r>
              <a:rPr lang="en-US" dirty="0" err="1" smtClean="0"/>
              <a:t>bränslecell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3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5131204-00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2021" y="1137512"/>
            <a:ext cx="6699097" cy="47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PEM </a:t>
            </a:r>
            <a:r>
              <a:rPr lang="en-US" sz="4000" b="1" dirty="0" err="1" smtClean="0">
                <a:solidFill>
                  <a:srgbClr val="3366FF"/>
                </a:solidFill>
              </a:rPr>
              <a:t>Bränslecell-hur</a:t>
            </a:r>
            <a:r>
              <a:rPr lang="en-US" sz="4000" b="1" dirty="0" smtClean="0">
                <a:solidFill>
                  <a:srgbClr val="3366FF"/>
                </a:solidFill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</a:rPr>
              <a:t>fungerar</a:t>
            </a:r>
            <a:r>
              <a:rPr lang="en-US" sz="4000" b="1" dirty="0" smtClean="0">
                <a:solidFill>
                  <a:srgbClr val="3366FF"/>
                </a:solidFill>
              </a:rPr>
              <a:t> den?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631" y="2487928"/>
            <a:ext cx="375803" cy="1619745"/>
          </a:xfrm>
          <a:prstGeom prst="rect">
            <a:avLst/>
          </a:prstGeom>
          <a:blipFill rotWithShape="1">
            <a:blip r:embed="rId2">
              <a:alphaModFix amt="68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0391" y="2734129"/>
            <a:ext cx="1464336" cy="1056937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4727" y="2487928"/>
            <a:ext cx="375803" cy="1619745"/>
          </a:xfrm>
          <a:prstGeom prst="rect">
            <a:avLst/>
          </a:prstGeom>
          <a:blipFill rotWithShape="1">
            <a:blip r:embed="rId2">
              <a:alphaModFix amt="68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95644" y="286370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5495" y="353442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70530" y="2614412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70530" y="301610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70530" y="353442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530" y="3920073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1775345" y="3000057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89445" y="3484689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983826" y="2584897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7944" y="2912507"/>
            <a:ext cx="109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in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41243" y="2423198"/>
            <a:ext cx="111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in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1243" y="3322990"/>
            <a:ext cx="145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 </a:t>
            </a:r>
            <a:r>
              <a:rPr lang="en-US" sz="3600" b="1" dirty="0" err="1" smtClean="0"/>
              <a:t>ut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26" y="1417638"/>
            <a:ext cx="2126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Katalysator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30391" y="2002414"/>
            <a:ext cx="427639" cy="861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76379" y="2002414"/>
            <a:ext cx="518348" cy="864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58030" y="3069529"/>
            <a:ext cx="61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</a:t>
            </a:r>
            <a:endParaRPr lang="en-US" dirty="0"/>
          </a:p>
        </p:txBody>
      </p:sp>
      <p:pic>
        <p:nvPicPr>
          <p:cNvPr id="29" name="Picture 28" descr="Screen shot 2014-05-13 at 13.5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77" y="4427197"/>
            <a:ext cx="1334750" cy="156291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080788" y="4107673"/>
            <a:ext cx="1070522" cy="1982568"/>
          </a:xfrm>
          <a:custGeom>
            <a:avLst/>
            <a:gdLst>
              <a:gd name="connsiteX0" fmla="*/ 68182 w 1070522"/>
              <a:gd name="connsiteY0" fmla="*/ 0 h 1956652"/>
              <a:gd name="connsiteX1" fmla="*/ 55223 w 1070522"/>
              <a:gd name="connsiteY1" fmla="*/ 64790 h 1956652"/>
              <a:gd name="connsiteX2" fmla="*/ 29306 w 1070522"/>
              <a:gd name="connsiteY2" fmla="*/ 155496 h 1956652"/>
              <a:gd name="connsiteX3" fmla="*/ 16347 w 1070522"/>
              <a:gd name="connsiteY3" fmla="*/ 233243 h 1956652"/>
              <a:gd name="connsiteX4" fmla="*/ 16347 w 1070522"/>
              <a:gd name="connsiteY4" fmla="*/ 1140300 h 1956652"/>
              <a:gd name="connsiteX5" fmla="*/ 42265 w 1070522"/>
              <a:gd name="connsiteY5" fmla="*/ 1373544 h 1956652"/>
              <a:gd name="connsiteX6" fmla="*/ 94100 w 1070522"/>
              <a:gd name="connsiteY6" fmla="*/ 1438334 h 1956652"/>
              <a:gd name="connsiteX7" fmla="*/ 158893 w 1070522"/>
              <a:gd name="connsiteY7" fmla="*/ 1516081 h 1956652"/>
              <a:gd name="connsiteX8" fmla="*/ 210728 w 1070522"/>
              <a:gd name="connsiteY8" fmla="*/ 1593829 h 1956652"/>
              <a:gd name="connsiteX9" fmla="*/ 249604 w 1070522"/>
              <a:gd name="connsiteY9" fmla="*/ 1645661 h 1956652"/>
              <a:gd name="connsiteX10" fmla="*/ 288480 w 1070522"/>
              <a:gd name="connsiteY10" fmla="*/ 1671577 h 1956652"/>
              <a:gd name="connsiteX11" fmla="*/ 314398 w 1070522"/>
              <a:gd name="connsiteY11" fmla="*/ 1697493 h 1956652"/>
              <a:gd name="connsiteX12" fmla="*/ 353274 w 1070522"/>
              <a:gd name="connsiteY12" fmla="*/ 1775240 h 1956652"/>
              <a:gd name="connsiteX13" fmla="*/ 392150 w 1070522"/>
              <a:gd name="connsiteY13" fmla="*/ 1788198 h 1956652"/>
              <a:gd name="connsiteX14" fmla="*/ 418068 w 1070522"/>
              <a:gd name="connsiteY14" fmla="*/ 1814114 h 1956652"/>
              <a:gd name="connsiteX15" fmla="*/ 534696 w 1070522"/>
              <a:gd name="connsiteY15" fmla="*/ 1852988 h 1956652"/>
              <a:gd name="connsiteX16" fmla="*/ 599490 w 1070522"/>
              <a:gd name="connsiteY16" fmla="*/ 1904820 h 1956652"/>
              <a:gd name="connsiteX17" fmla="*/ 651325 w 1070522"/>
              <a:gd name="connsiteY17" fmla="*/ 1917778 h 1956652"/>
              <a:gd name="connsiteX18" fmla="*/ 690201 w 1070522"/>
              <a:gd name="connsiteY18" fmla="*/ 1930736 h 1956652"/>
              <a:gd name="connsiteX19" fmla="*/ 858664 w 1070522"/>
              <a:gd name="connsiteY19" fmla="*/ 1956652 h 1956652"/>
              <a:gd name="connsiteX20" fmla="*/ 1027128 w 1070522"/>
              <a:gd name="connsiteY20" fmla="*/ 1943694 h 1956652"/>
              <a:gd name="connsiteX21" fmla="*/ 1066004 w 1070522"/>
              <a:gd name="connsiteY21" fmla="*/ 1904820 h 1956652"/>
              <a:gd name="connsiteX22" fmla="*/ 1066004 w 1070522"/>
              <a:gd name="connsiteY22" fmla="*/ 1749325 h 195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0522" h="1956652">
                <a:moveTo>
                  <a:pt x="68182" y="0"/>
                </a:moveTo>
                <a:cubicBezTo>
                  <a:pt x="63862" y="21597"/>
                  <a:pt x="60565" y="43423"/>
                  <a:pt x="55223" y="64790"/>
                </a:cubicBezTo>
                <a:cubicBezTo>
                  <a:pt x="30523" y="163585"/>
                  <a:pt x="53544" y="34314"/>
                  <a:pt x="29306" y="155496"/>
                </a:cubicBezTo>
                <a:cubicBezTo>
                  <a:pt x="24153" y="181259"/>
                  <a:pt x="20667" y="207327"/>
                  <a:pt x="16347" y="233243"/>
                </a:cubicBezTo>
                <a:cubicBezTo>
                  <a:pt x="-7139" y="655961"/>
                  <a:pt x="-3691" y="489104"/>
                  <a:pt x="16347" y="1140300"/>
                </a:cubicBezTo>
                <a:cubicBezTo>
                  <a:pt x="16620" y="1149176"/>
                  <a:pt x="23882" y="1324526"/>
                  <a:pt x="42265" y="1373544"/>
                </a:cubicBezTo>
                <a:cubicBezTo>
                  <a:pt x="56343" y="1411083"/>
                  <a:pt x="71773" y="1410428"/>
                  <a:pt x="94100" y="1438334"/>
                </a:cubicBezTo>
                <a:cubicBezTo>
                  <a:pt x="166271" y="1528541"/>
                  <a:pt x="66539" y="1423731"/>
                  <a:pt x="158893" y="1516081"/>
                </a:cubicBezTo>
                <a:cubicBezTo>
                  <a:pt x="180936" y="1582206"/>
                  <a:pt x="157781" y="1532061"/>
                  <a:pt x="210728" y="1593829"/>
                </a:cubicBezTo>
                <a:cubicBezTo>
                  <a:pt x="224784" y="1610226"/>
                  <a:pt x="234332" y="1630390"/>
                  <a:pt x="249604" y="1645661"/>
                </a:cubicBezTo>
                <a:cubicBezTo>
                  <a:pt x="260617" y="1656673"/>
                  <a:pt x="276318" y="1661848"/>
                  <a:pt x="288480" y="1671577"/>
                </a:cubicBezTo>
                <a:cubicBezTo>
                  <a:pt x="298020" y="1679209"/>
                  <a:pt x="305759" y="1688854"/>
                  <a:pt x="314398" y="1697493"/>
                </a:cubicBezTo>
                <a:cubicBezTo>
                  <a:pt x="322935" y="1723102"/>
                  <a:pt x="330437" y="1756972"/>
                  <a:pt x="353274" y="1775240"/>
                </a:cubicBezTo>
                <a:cubicBezTo>
                  <a:pt x="363941" y="1783773"/>
                  <a:pt x="379191" y="1783879"/>
                  <a:pt x="392150" y="1788198"/>
                </a:cubicBezTo>
                <a:cubicBezTo>
                  <a:pt x="400789" y="1796837"/>
                  <a:pt x="406946" y="1809059"/>
                  <a:pt x="418068" y="1814114"/>
                </a:cubicBezTo>
                <a:cubicBezTo>
                  <a:pt x="455374" y="1831070"/>
                  <a:pt x="534696" y="1852988"/>
                  <a:pt x="534696" y="1852988"/>
                </a:cubicBezTo>
                <a:cubicBezTo>
                  <a:pt x="555596" y="1873887"/>
                  <a:pt x="570883" y="1892561"/>
                  <a:pt x="599490" y="1904820"/>
                </a:cubicBezTo>
                <a:cubicBezTo>
                  <a:pt x="615860" y="1911835"/>
                  <a:pt x="634200" y="1912885"/>
                  <a:pt x="651325" y="1917778"/>
                </a:cubicBezTo>
                <a:cubicBezTo>
                  <a:pt x="664459" y="1921530"/>
                  <a:pt x="676949" y="1927423"/>
                  <a:pt x="690201" y="1930736"/>
                </a:cubicBezTo>
                <a:cubicBezTo>
                  <a:pt x="749567" y="1945577"/>
                  <a:pt x="795715" y="1948784"/>
                  <a:pt x="858664" y="1956652"/>
                </a:cubicBezTo>
                <a:cubicBezTo>
                  <a:pt x="914819" y="1952333"/>
                  <a:pt x="972489" y="1957353"/>
                  <a:pt x="1027128" y="1943694"/>
                </a:cubicBezTo>
                <a:cubicBezTo>
                  <a:pt x="1044907" y="1939250"/>
                  <a:pt x="1062410" y="1922790"/>
                  <a:pt x="1066004" y="1904820"/>
                </a:cubicBezTo>
                <a:cubicBezTo>
                  <a:pt x="1076170" y="1853995"/>
                  <a:pt x="1066004" y="1801157"/>
                  <a:pt x="1066004" y="1749325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289338" y="4081757"/>
            <a:ext cx="764565" cy="1567913"/>
          </a:xfrm>
          <a:custGeom>
            <a:avLst/>
            <a:gdLst>
              <a:gd name="connsiteX0" fmla="*/ 0 w 764565"/>
              <a:gd name="connsiteY0" fmla="*/ 1567913 h 1567913"/>
              <a:gd name="connsiteX1" fmla="*/ 155505 w 764565"/>
              <a:gd name="connsiteY1" fmla="*/ 1554955 h 1567913"/>
              <a:gd name="connsiteX2" fmla="*/ 272133 w 764565"/>
              <a:gd name="connsiteY2" fmla="*/ 1529039 h 1567913"/>
              <a:gd name="connsiteX3" fmla="*/ 388762 w 764565"/>
              <a:gd name="connsiteY3" fmla="*/ 1503123 h 1567913"/>
              <a:gd name="connsiteX4" fmla="*/ 427638 w 764565"/>
              <a:gd name="connsiteY4" fmla="*/ 1477208 h 1567913"/>
              <a:gd name="connsiteX5" fmla="*/ 518349 w 764565"/>
              <a:gd name="connsiteY5" fmla="*/ 1386502 h 1567913"/>
              <a:gd name="connsiteX6" fmla="*/ 570184 w 764565"/>
              <a:gd name="connsiteY6" fmla="*/ 1308754 h 1567913"/>
              <a:gd name="connsiteX7" fmla="*/ 583142 w 764565"/>
              <a:gd name="connsiteY7" fmla="*/ 1269880 h 1567913"/>
              <a:gd name="connsiteX8" fmla="*/ 647936 w 764565"/>
              <a:gd name="connsiteY8" fmla="*/ 1153259 h 1567913"/>
              <a:gd name="connsiteX9" fmla="*/ 673853 w 764565"/>
              <a:gd name="connsiteY9" fmla="*/ 1049595 h 1567913"/>
              <a:gd name="connsiteX10" fmla="*/ 686812 w 764565"/>
              <a:gd name="connsiteY10" fmla="*/ 1010721 h 1567913"/>
              <a:gd name="connsiteX11" fmla="*/ 699771 w 764565"/>
              <a:gd name="connsiteY11" fmla="*/ 894099 h 1567913"/>
              <a:gd name="connsiteX12" fmla="*/ 751606 w 764565"/>
              <a:gd name="connsiteY12" fmla="*/ 647898 h 1567913"/>
              <a:gd name="connsiteX13" fmla="*/ 764565 w 764565"/>
              <a:gd name="connsiteY13" fmla="*/ 518319 h 1567913"/>
              <a:gd name="connsiteX14" fmla="*/ 751606 w 764565"/>
              <a:gd name="connsiteY14" fmla="*/ 246201 h 1567913"/>
              <a:gd name="connsiteX15" fmla="*/ 738647 w 764565"/>
              <a:gd name="connsiteY15" fmla="*/ 0 h 15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65" h="1567913">
                <a:moveTo>
                  <a:pt x="0" y="1567913"/>
                </a:moveTo>
                <a:cubicBezTo>
                  <a:pt x="51835" y="1563594"/>
                  <a:pt x="104013" y="1562311"/>
                  <a:pt x="155505" y="1554955"/>
                </a:cubicBezTo>
                <a:cubicBezTo>
                  <a:pt x="194929" y="1549323"/>
                  <a:pt x="233193" y="1537383"/>
                  <a:pt x="272133" y="1529039"/>
                </a:cubicBezTo>
                <a:cubicBezTo>
                  <a:pt x="387298" y="1504362"/>
                  <a:pt x="288950" y="1528075"/>
                  <a:pt x="388762" y="1503123"/>
                </a:cubicBezTo>
                <a:cubicBezTo>
                  <a:pt x="401721" y="1494485"/>
                  <a:pt x="416625" y="1488220"/>
                  <a:pt x="427638" y="1477208"/>
                </a:cubicBezTo>
                <a:cubicBezTo>
                  <a:pt x="535379" y="1369474"/>
                  <a:pt x="430458" y="1445093"/>
                  <a:pt x="518349" y="1386502"/>
                </a:cubicBezTo>
                <a:cubicBezTo>
                  <a:pt x="535627" y="1360586"/>
                  <a:pt x="560334" y="1338303"/>
                  <a:pt x="570184" y="1308754"/>
                </a:cubicBezTo>
                <a:cubicBezTo>
                  <a:pt x="574503" y="1295796"/>
                  <a:pt x="577033" y="1282097"/>
                  <a:pt x="583142" y="1269880"/>
                </a:cubicBezTo>
                <a:cubicBezTo>
                  <a:pt x="599751" y="1236664"/>
                  <a:pt x="635456" y="1190698"/>
                  <a:pt x="647936" y="1153259"/>
                </a:cubicBezTo>
                <a:cubicBezTo>
                  <a:pt x="659200" y="1119469"/>
                  <a:pt x="662589" y="1083385"/>
                  <a:pt x="673853" y="1049595"/>
                </a:cubicBezTo>
                <a:lnTo>
                  <a:pt x="686812" y="1010721"/>
                </a:lnTo>
                <a:cubicBezTo>
                  <a:pt x="691132" y="971847"/>
                  <a:pt x="693340" y="932680"/>
                  <a:pt x="699771" y="894099"/>
                </a:cubicBezTo>
                <a:cubicBezTo>
                  <a:pt x="738830" y="659757"/>
                  <a:pt x="713911" y="899179"/>
                  <a:pt x="751606" y="647898"/>
                </a:cubicBezTo>
                <a:cubicBezTo>
                  <a:pt x="758046" y="604970"/>
                  <a:pt x="760245" y="561512"/>
                  <a:pt x="764565" y="518319"/>
                </a:cubicBezTo>
                <a:cubicBezTo>
                  <a:pt x="760245" y="427613"/>
                  <a:pt x="757854" y="336795"/>
                  <a:pt x="751606" y="246201"/>
                </a:cubicBezTo>
                <a:cubicBezTo>
                  <a:pt x="732753" y="-27142"/>
                  <a:pt x="738647" y="344546"/>
                  <a:pt x="738647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Sammanfattning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från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tidigare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möten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6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Möte</a:t>
            </a:r>
            <a:r>
              <a:rPr lang="en-US" b="1" dirty="0"/>
              <a:t> nr 2.</a:t>
            </a:r>
            <a:br>
              <a:rPr lang="en-US" b="1" dirty="0"/>
            </a:br>
            <a:endParaRPr lang="en-US" b="1" dirty="0" smtClean="0"/>
          </a:p>
          <a:p>
            <a:pPr marL="514350" indent="-514350">
              <a:buAutoNum type="alphaUcParenR" startAt="3"/>
            </a:pPr>
            <a:r>
              <a:rPr lang="en-US" b="1" dirty="0" err="1" smtClean="0">
                <a:solidFill>
                  <a:srgbClr val="FF0000"/>
                </a:solidFill>
              </a:rPr>
              <a:t>Energifrågor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energiteknik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för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et </a:t>
            </a:r>
            <a:r>
              <a:rPr lang="en-US" b="1" dirty="0" err="1">
                <a:solidFill>
                  <a:srgbClr val="FF0000"/>
                </a:solidFill>
              </a:rPr>
              <a:t>hållbart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samhälle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>
                <a:solidFill>
                  <a:srgbClr val="FF0000"/>
                </a:solidFill>
              </a:rPr>
              <a:t>inkörsport</a:t>
            </a:r>
            <a:r>
              <a:rPr lang="en-US" b="1" dirty="0">
                <a:solidFill>
                  <a:srgbClr val="FF0000"/>
                </a:solidFill>
              </a:rPr>
              <a:t> till </a:t>
            </a:r>
            <a:r>
              <a:rPr lang="en-US" b="1" dirty="0" err="1">
                <a:solidFill>
                  <a:srgbClr val="FF0000"/>
                </a:solidFill>
              </a:rPr>
              <a:t>naturvetenskap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ångfald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tankekartor</a:t>
            </a:r>
            <a:r>
              <a:rPr lang="en-US" dirty="0" smtClean="0">
                <a:solidFill>
                  <a:srgbClr val="FF0000"/>
                </a:solidFill>
              </a:rPr>
              <a:t> (mind maps) </a:t>
            </a:r>
            <a:r>
              <a:rPr lang="en-US" dirty="0" err="1" smtClean="0">
                <a:solidFill>
                  <a:srgbClr val="FF0000"/>
                </a:solidFill>
              </a:rPr>
              <a:t>som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illustrerar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olika</a:t>
            </a:r>
            <a:r>
              <a:rPr lang="en-US" dirty="0" smtClean="0">
                <a:solidFill>
                  <a:srgbClr val="FF0000"/>
                </a:solidFill>
              </a:rPr>
              <a:t> NT- 	</a:t>
            </a:r>
            <a:r>
              <a:rPr lang="en-US" dirty="0" err="1" smtClean="0">
                <a:solidFill>
                  <a:srgbClr val="FF0000"/>
                </a:solidFill>
              </a:rPr>
              <a:t>och</a:t>
            </a:r>
            <a:r>
              <a:rPr lang="en-US" dirty="0" smtClean="0">
                <a:solidFill>
                  <a:srgbClr val="FF0000"/>
                </a:solidFill>
              </a:rPr>
              <a:t> SO-</a:t>
            </a:r>
            <a:r>
              <a:rPr lang="en-US" dirty="0" err="1" smtClean="0">
                <a:solidFill>
                  <a:srgbClr val="FF0000"/>
                </a:solidFill>
              </a:rPr>
              <a:t>aspekter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kopplade</a:t>
            </a:r>
            <a:r>
              <a:rPr lang="en-US" dirty="0">
                <a:solidFill>
                  <a:srgbClr val="FF0000"/>
                </a:solidFill>
              </a:rPr>
              <a:t> till </a:t>
            </a:r>
            <a:r>
              <a:rPr lang="en-US" dirty="0" err="1" smtClean="0">
                <a:solidFill>
                  <a:srgbClr val="FF0000"/>
                </a:solidFill>
              </a:rPr>
              <a:t>energifrågor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Från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solljus</a:t>
            </a:r>
            <a:r>
              <a:rPr lang="en-US" dirty="0">
                <a:solidFill>
                  <a:srgbClr val="FF0000"/>
                </a:solidFill>
              </a:rPr>
              <a:t> till </a:t>
            </a:r>
            <a:r>
              <a:rPr lang="en-US" dirty="0" err="1" smtClean="0">
                <a:solidFill>
                  <a:srgbClr val="FF0000"/>
                </a:solidFill>
              </a:rPr>
              <a:t>elbil</a:t>
            </a:r>
            <a:r>
              <a:rPr lang="en-US" dirty="0" smtClean="0">
                <a:solidFill>
                  <a:srgbClr val="FF0000"/>
                </a:solidFill>
              </a:rPr>
              <a:t>,…….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Klimat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energifrågor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ett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lokalt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individuellt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perspektiv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44" y="3545586"/>
            <a:ext cx="1559879" cy="1447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07" y="3572557"/>
            <a:ext cx="1896830" cy="14207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811705" y="3545586"/>
            <a:ext cx="3303102" cy="1005467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400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Detaljer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img-5131232-00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6" y="1417638"/>
            <a:ext cx="7153216" cy="50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_schem_color.jpg"/>
          <p:cNvPicPr>
            <a:picLocks noChangeAspect="1"/>
          </p:cNvPicPr>
          <p:nvPr/>
        </p:nvPicPr>
        <p:blipFill>
          <a:blip r:embed="rId2" cstate="print"/>
          <a:srcRect b="1351"/>
          <a:stretch>
            <a:fillRect/>
          </a:stretch>
        </p:blipFill>
        <p:spPr>
          <a:xfrm>
            <a:off x="2877687" y="1518249"/>
            <a:ext cx="4267200" cy="4361795"/>
          </a:xfrm>
          <a:prstGeom prst="rect">
            <a:avLst/>
          </a:prstGeom>
        </p:spPr>
      </p:pic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459532" y="609600"/>
            <a:ext cx="3424335" cy="995144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→ 2H</a:t>
            </a:r>
            <a:r>
              <a:rPr lang="en-US" sz="1600" baseline="30000" dirty="0">
                <a:latin typeface="Arial" charset="0"/>
              </a:rPr>
              <a:t>+</a:t>
            </a:r>
            <a:r>
              <a:rPr lang="en-US" sz="1600" dirty="0">
                <a:latin typeface="Arial" charset="0"/>
              </a:rPr>
              <a:t> + </a:t>
            </a:r>
            <a:r>
              <a:rPr lang="en-US" sz="1600" dirty="0" smtClean="0">
                <a:latin typeface="Arial" charset="0"/>
              </a:rPr>
              <a:t>2e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              (</a:t>
            </a:r>
            <a:r>
              <a:rPr lang="en-US" sz="1600" dirty="0" err="1" smtClean="0">
                <a:latin typeface="Arial" charset="0"/>
              </a:rPr>
              <a:t>Anod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eaLnBrk="0" hangingPunct="0"/>
            <a:r>
              <a:rPr lang="en-US" sz="1600" dirty="0" smtClean="0">
                <a:latin typeface="Arial" charset="0"/>
              </a:rPr>
              <a:t>½O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+ 2H</a:t>
            </a:r>
            <a:r>
              <a:rPr lang="en-US" sz="1600" baseline="30000" dirty="0" smtClean="0">
                <a:latin typeface="Arial" charset="0"/>
              </a:rPr>
              <a:t>+</a:t>
            </a:r>
            <a:r>
              <a:rPr lang="en-US" sz="1600" dirty="0" smtClean="0">
                <a:latin typeface="Arial" charset="0"/>
              </a:rPr>
              <a:t> + 2e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→ H</a:t>
            </a:r>
            <a:r>
              <a:rPr lang="en-US" sz="1600" baseline="-25000" dirty="0" smtClean="0">
                <a:latin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cs typeface="Arial" charset="0"/>
              </a:rPr>
              <a:t>O (</a:t>
            </a:r>
            <a:r>
              <a:rPr lang="en-US" sz="1600" dirty="0" err="1" smtClean="0">
                <a:latin typeface="Arial" charset="0"/>
                <a:cs typeface="Arial" charset="0"/>
              </a:rPr>
              <a:t>Katod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  <a:p>
            <a:pPr eaLnBrk="0" hangingPunct="0"/>
            <a:r>
              <a:rPr lang="en-US" sz="1600" baseline="30000" dirty="0" smtClean="0">
                <a:latin typeface="Arial" charset="0"/>
                <a:cs typeface="Arial" charset="0"/>
              </a:rPr>
              <a:t>__________________________________________</a:t>
            </a:r>
            <a:endParaRPr lang="en-US" sz="1600" baseline="30000" dirty="0">
              <a:latin typeface="Arial" charset="0"/>
              <a:cs typeface="Arial" charset="0"/>
            </a:endParaRPr>
          </a:p>
          <a:p>
            <a:pPr eaLnBrk="0" hangingPunct="0"/>
            <a:r>
              <a:rPr lang="en-US" sz="1600" dirty="0" smtClean="0">
                <a:latin typeface="Arial" charset="0"/>
              </a:rPr>
              <a:t>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+ ½O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→ 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O            (Total)</a:t>
            </a:r>
          </a:p>
        </p:txBody>
      </p:sp>
    </p:spTree>
    <p:extLst>
      <p:ext uri="{BB962C8B-B14F-4D97-AF65-F5344CB8AC3E}">
        <p14:creationId xmlns:p14="http://schemas.microsoft.com/office/powerpoint/2010/main" val="5927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Igor </a:t>
            </a:r>
            <a:r>
              <a:rPr lang="en-US" sz="4000" b="1" dirty="0" err="1" smtClean="0">
                <a:solidFill>
                  <a:srgbClr val="0000FF"/>
                </a:solidFill>
              </a:rPr>
              <a:t>visar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hur</a:t>
            </a:r>
            <a:r>
              <a:rPr lang="en-US" sz="4000" b="1" dirty="0" smtClean="0">
                <a:solidFill>
                  <a:srgbClr val="0000FF"/>
                </a:solidFill>
              </a:rPr>
              <a:t> man  </a:t>
            </a:r>
            <a:r>
              <a:rPr lang="en-US" sz="4000" b="1" dirty="0" err="1">
                <a:solidFill>
                  <a:srgbClr val="0000FF"/>
                </a:solidFill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</a:rPr>
              <a:t>ör</a:t>
            </a:r>
            <a:r>
              <a:rPr lang="en-US" sz="4000" b="1" dirty="0" smtClean="0">
                <a:solidFill>
                  <a:srgbClr val="0000FF"/>
                </a:solidFill>
              </a:rPr>
              <a:t> en </a:t>
            </a:r>
            <a:r>
              <a:rPr lang="en-US" sz="4000" b="1" dirty="0" err="1" smtClean="0">
                <a:solidFill>
                  <a:srgbClr val="0000FF"/>
                </a:solidFill>
              </a:rPr>
              <a:t>bränslecell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err="1" smtClean="0">
                <a:solidFill>
                  <a:srgbClr val="0000FF"/>
                </a:solidFill>
              </a:rPr>
              <a:t>på</a:t>
            </a:r>
            <a:r>
              <a:rPr lang="en-US" sz="4000" b="1" dirty="0" smtClean="0">
                <a:solidFill>
                  <a:srgbClr val="0000FF"/>
                </a:solidFill>
              </a:rPr>
              <a:t> 3 min!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1817984"/>
            <a:ext cx="5979151" cy="44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Slutet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Experiment</a:t>
            </a:r>
            <a:r>
              <a:rPr lang="en-US" b="1" dirty="0">
                <a:solidFill>
                  <a:srgbClr val="FF0000"/>
                </a:solidFill>
              </a:rPr>
              <a:t>, Experiment, </a:t>
            </a:r>
            <a:r>
              <a:rPr lang="en-US" sz="3600" b="1" dirty="0">
                <a:solidFill>
                  <a:srgbClr val="FF0000"/>
                </a:solidFill>
              </a:rPr>
              <a:t>Experiment</a:t>
            </a:r>
            <a:r>
              <a:rPr lang="en-US" b="1" dirty="0">
                <a:solidFill>
                  <a:srgbClr val="FF0000"/>
                </a:solidFill>
              </a:rPr>
              <a:t>,……….???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värdefulla</a:t>
            </a:r>
            <a:r>
              <a:rPr lang="en-US" b="1" dirty="0">
                <a:solidFill>
                  <a:srgbClr val="FF0000"/>
                </a:solidFill>
              </a:rPr>
              <a:t>  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komplement</a:t>
            </a:r>
            <a:r>
              <a:rPr lang="en-US" b="1" dirty="0">
                <a:solidFill>
                  <a:srgbClr val="FF0000"/>
                </a:solidFill>
              </a:rPr>
              <a:t> till </a:t>
            </a:r>
            <a:r>
              <a:rPr lang="en-US" b="1" dirty="0" err="1">
                <a:solidFill>
                  <a:srgbClr val="FF0000"/>
                </a:solidFill>
              </a:rPr>
              <a:t>föreläsningar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mest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värdefulla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för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lärare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elever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Vilken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av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intressanta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a)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illustrerar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generella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begrepp</a:t>
            </a:r>
            <a:r>
              <a:rPr lang="en-US" b="1" dirty="0">
                <a:solidFill>
                  <a:srgbClr val="FF0000"/>
                </a:solidFill>
              </a:rPr>
              <a:t>,       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b)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illustrerar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komponenter</a:t>
            </a:r>
            <a:r>
              <a:rPr lang="en-US" b="1" dirty="0">
                <a:solidFill>
                  <a:srgbClr val="FF0000"/>
                </a:solidFill>
              </a:rPr>
              <a:t>,       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c)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illustrerar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energisystem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      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alla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typer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av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viktiga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1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Syftet</a:t>
            </a:r>
            <a:r>
              <a:rPr lang="en-US" b="1" dirty="0" smtClean="0">
                <a:solidFill>
                  <a:srgbClr val="0000FF"/>
                </a:solidFill>
              </a:rPr>
              <a:t> med </a:t>
            </a:r>
            <a:r>
              <a:rPr lang="en-US" b="1" dirty="0" err="1" smtClean="0">
                <a:solidFill>
                  <a:srgbClr val="0000FF"/>
                </a:solidFill>
              </a:rPr>
              <a:t>dagens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möte</a:t>
            </a:r>
            <a:r>
              <a:rPr lang="en-US" b="1" dirty="0" smtClean="0">
                <a:solidFill>
                  <a:srgbClr val="0000FF"/>
                </a:solidFill>
              </a:rPr>
              <a:t>-I?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6057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Möte</a:t>
            </a:r>
            <a:r>
              <a:rPr lang="en-US" b="1" dirty="0"/>
              <a:t> nr 3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Diskutera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redovisa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experimentella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aktiviteter</a:t>
            </a:r>
            <a:r>
              <a:rPr lang="en-US" b="1" dirty="0">
                <a:solidFill>
                  <a:srgbClr val="FF0000"/>
                </a:solidFill>
              </a:rPr>
              <a:t> med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energirelaterade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frågor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fokus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E1) </a:t>
            </a:r>
            <a:r>
              <a:rPr lang="en-US" b="1" dirty="0" err="1">
                <a:solidFill>
                  <a:srgbClr val="FF0000"/>
                </a:solidFill>
              </a:rPr>
              <a:t>Föreläsning</a:t>
            </a:r>
            <a:r>
              <a:rPr lang="en-US" b="1" dirty="0">
                <a:solidFill>
                  <a:srgbClr val="FF0000"/>
                </a:solidFill>
              </a:rPr>
              <a:t> : </a:t>
            </a:r>
            <a:r>
              <a:rPr lang="en-US" b="1" dirty="0" err="1">
                <a:solidFill>
                  <a:srgbClr val="FF0000"/>
                </a:solidFill>
              </a:rPr>
              <a:t>Solljus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elektricitet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kemiskt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bränsle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energibärare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(IZ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E2) </a:t>
            </a:r>
            <a:r>
              <a:rPr lang="en-US" b="1" dirty="0" err="1" smtClean="0">
                <a:solidFill>
                  <a:srgbClr val="FF0000"/>
                </a:solidFill>
              </a:rPr>
              <a:t>Energi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människans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tjänst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Delta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experiment </a:t>
            </a:r>
            <a:r>
              <a:rPr lang="en-US" dirty="0" err="1">
                <a:solidFill>
                  <a:srgbClr val="FF0000"/>
                </a:solidFill>
              </a:rPr>
              <a:t>som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illustrerar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viktiga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energirelaterade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err="1" smtClean="0">
                <a:solidFill>
                  <a:srgbClr val="FF0000"/>
                </a:solidFill>
              </a:rPr>
              <a:t>begrepp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komponenter</a:t>
            </a:r>
            <a:r>
              <a:rPr lang="en-US" dirty="0">
                <a:solidFill>
                  <a:srgbClr val="FF0000"/>
                </a:solidFill>
              </a:rPr>
              <a:t>/system (Johan R).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Syftet</a:t>
            </a:r>
            <a:r>
              <a:rPr lang="en-US" b="1" dirty="0" smtClean="0">
                <a:solidFill>
                  <a:srgbClr val="0000FF"/>
                </a:solidFill>
              </a:rPr>
              <a:t> med </a:t>
            </a:r>
            <a:r>
              <a:rPr lang="en-US" b="1" dirty="0" err="1" smtClean="0">
                <a:solidFill>
                  <a:srgbClr val="0000FF"/>
                </a:solidFill>
              </a:rPr>
              <a:t>dagens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möte</a:t>
            </a:r>
            <a:r>
              <a:rPr lang="en-US" b="1" dirty="0" smtClean="0">
                <a:solidFill>
                  <a:srgbClr val="0000FF"/>
                </a:solidFill>
              </a:rPr>
              <a:t>-II: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88" y="17413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,……….????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iktade</a:t>
            </a:r>
            <a:r>
              <a:rPr lang="en-US" sz="2000" b="1" dirty="0" smtClean="0">
                <a:solidFill>
                  <a:srgbClr val="0000FF"/>
                </a:solidFill>
              </a:rPr>
              <a:t> mot </a:t>
            </a:r>
            <a:r>
              <a:rPr lang="en-US" sz="2000" b="1" dirty="0" err="1" smtClean="0">
                <a:solidFill>
                  <a:srgbClr val="0000FF"/>
                </a:solidFill>
              </a:rPr>
              <a:t>elever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på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mellanstadienivån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 smtClean="0">
                <a:solidFill>
                  <a:srgbClr val="FF0000"/>
                </a:solidFill>
              </a:rPr>
              <a:t>värdefulla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komplement</a:t>
            </a:r>
            <a:r>
              <a:rPr lang="en-US" sz="2000" b="1" dirty="0">
                <a:solidFill>
                  <a:srgbClr val="FF0000"/>
                </a:solidFill>
              </a:rPr>
              <a:t> till </a:t>
            </a:r>
            <a:r>
              <a:rPr lang="en-US" sz="2000" b="1" dirty="0" err="1">
                <a:solidFill>
                  <a:srgbClr val="FF0000"/>
                </a:solidFill>
              </a:rPr>
              <a:t>föreläsningar</a:t>
            </a:r>
            <a:r>
              <a:rPr lang="en-US" sz="2000" b="1" dirty="0">
                <a:solidFill>
                  <a:srgbClr val="FF0000"/>
                </a:solidFill>
              </a:rPr>
              <a:t>?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Är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experiment </a:t>
            </a:r>
            <a:r>
              <a:rPr lang="en-US" sz="2000" b="1" dirty="0" err="1">
                <a:solidFill>
                  <a:srgbClr val="FF0000"/>
                </a:solidFill>
              </a:rPr>
              <a:t>mest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värdefulla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för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lärare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eller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för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elever</a:t>
            </a:r>
            <a:r>
              <a:rPr lang="en-US" sz="2000" b="1" dirty="0">
                <a:solidFill>
                  <a:srgbClr val="FF0000"/>
                </a:solidFill>
              </a:rPr>
              <a:t>?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Är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bäst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att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presentera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experimenten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före</a:t>
            </a:r>
            <a:r>
              <a:rPr lang="en-US" sz="2000" b="1" dirty="0">
                <a:solidFill>
                  <a:srgbClr val="FF0000"/>
                </a:solidFill>
              </a:rPr>
              <a:t>, under </a:t>
            </a:r>
            <a:r>
              <a:rPr lang="en-US" sz="2000" b="1" dirty="0" err="1">
                <a:solidFill>
                  <a:srgbClr val="FF0000"/>
                </a:solidFill>
              </a:rPr>
              <a:t>eller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efter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föreläsningarna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Vilken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typ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av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intressanta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illustrerar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generella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begrepp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b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illustrerar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specifika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komponenter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illustrerar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energisystem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r>
              <a:rPr lang="en-US" sz="2000" b="1" dirty="0" smtClean="0">
                <a:solidFill>
                  <a:srgbClr val="FF0000"/>
                </a:solidFill>
              </a:rPr>
              <a:t> d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alla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typer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av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viktiga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21261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Solljus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elektricitet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och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kemiskt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bränsle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som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energibärare</a:t>
            </a:r>
            <a:r>
              <a:rPr lang="en-US" b="1" i="1" dirty="0">
                <a:solidFill>
                  <a:srgbClr val="0000FF"/>
                </a:solidFill>
              </a:rPr>
              <a:t/>
            </a:r>
            <a:br>
              <a:rPr lang="en-US" b="1" i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00" y="32810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Innehållet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Början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Mittendel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Slutet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Början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1660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BK’s </a:t>
            </a:r>
            <a:r>
              <a:rPr lang="en-US" b="1" dirty="0" err="1" smtClean="0"/>
              <a:t>angreppssätt</a:t>
            </a:r>
            <a:r>
              <a:rPr lang="en-US" b="1" dirty="0" smtClean="0"/>
              <a:t>: </a:t>
            </a:r>
            <a:r>
              <a:rPr lang="en-US" b="1" dirty="0" err="1" smtClean="0"/>
              <a:t>Välj</a:t>
            </a:r>
            <a:r>
              <a:rPr lang="en-US" b="1" dirty="0" smtClean="0"/>
              <a:t> </a:t>
            </a:r>
            <a:r>
              <a:rPr lang="en-US" b="1" dirty="0" err="1" smtClean="0"/>
              <a:t>ett</a:t>
            </a:r>
            <a:r>
              <a:rPr lang="en-US" b="1" dirty="0" smtClean="0"/>
              <a:t> </a:t>
            </a:r>
            <a:r>
              <a:rPr lang="en-US" b="1" dirty="0" err="1" smtClean="0"/>
              <a:t>tema</a:t>
            </a:r>
            <a:r>
              <a:rPr lang="en-US" b="1" dirty="0" smtClean="0"/>
              <a:t>:</a:t>
            </a: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Tema</a:t>
            </a:r>
            <a:r>
              <a:rPr lang="en-US" sz="3600" b="1" dirty="0" smtClean="0">
                <a:solidFill>
                  <a:srgbClr val="FF0000"/>
                </a:solidFill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</a:rPr>
              <a:t>solel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100363"/>
            <a:ext cx="4058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Gör</a:t>
            </a:r>
            <a:r>
              <a:rPr lang="en-US" sz="4000" b="1" dirty="0"/>
              <a:t> </a:t>
            </a:r>
            <a:r>
              <a:rPr lang="en-US" sz="4000" b="1" dirty="0" smtClean="0"/>
              <a:t>en </a:t>
            </a:r>
            <a:r>
              <a:rPr lang="en-US" sz="4000" b="1" dirty="0" err="1" smtClean="0"/>
              <a:t>tankekarta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396507"/>
            <a:ext cx="5582815" cy="1754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 err="1" smtClean="0"/>
              <a:t>Startpunkt</a:t>
            </a:r>
            <a:r>
              <a:rPr lang="en-US" sz="3600" b="1" i="1" dirty="0" smtClean="0"/>
              <a:t> –&gt; 	</a:t>
            </a:r>
            <a:r>
              <a:rPr lang="en-US" sz="3600" b="1" i="1" dirty="0" err="1" smtClean="0"/>
              <a:t>solen</a:t>
            </a:r>
            <a:endParaRPr lang="en-US" sz="3600" b="1" i="1" dirty="0" smtClean="0"/>
          </a:p>
          <a:p>
            <a:endParaRPr lang="en-US" sz="3600" b="1" i="1" dirty="0"/>
          </a:p>
          <a:p>
            <a:r>
              <a:rPr lang="en-US" sz="3600" b="1" i="1" dirty="0" err="1" smtClean="0"/>
              <a:t>Slutmål</a:t>
            </a:r>
            <a:r>
              <a:rPr lang="en-US" sz="3600" b="1" i="1" dirty="0" smtClean="0"/>
              <a:t> –&gt;	 	en </a:t>
            </a:r>
            <a:r>
              <a:rPr lang="en-US" sz="3600" b="1" i="1" dirty="0" err="1" smtClean="0"/>
              <a:t>elbil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59117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0" y="692696"/>
            <a:ext cx="2025158" cy="187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-36096"/>
            <a:ext cx="54078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Tema</a:t>
            </a:r>
            <a:r>
              <a:rPr lang="en-US" sz="3200" dirty="0" smtClean="0"/>
              <a:t> – </a:t>
            </a:r>
            <a:r>
              <a:rPr lang="en-US" sz="3200" dirty="0" err="1" smtClean="0"/>
              <a:t>elektricitet</a:t>
            </a:r>
            <a:r>
              <a:rPr lang="en-US" sz="3200" dirty="0" smtClean="0"/>
              <a:t> </a:t>
            </a:r>
            <a:r>
              <a:rPr lang="en-US" sz="3200" dirty="0" err="1" smtClean="0"/>
              <a:t>från</a:t>
            </a:r>
            <a:r>
              <a:rPr lang="en-US" sz="3200" dirty="0" smtClean="0"/>
              <a:t> </a:t>
            </a:r>
            <a:r>
              <a:rPr lang="en-US" sz="3200" dirty="0" err="1" smtClean="0"/>
              <a:t>solen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15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797152"/>
            <a:ext cx="2267744" cy="169862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475656" y="1628800"/>
            <a:ext cx="5616624" cy="2592288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/>
          <p:cNvSpPr/>
          <p:nvPr/>
        </p:nvSpPr>
        <p:spPr>
          <a:xfrm>
            <a:off x="2555776" y="220486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Oval 9"/>
          <p:cNvSpPr/>
          <p:nvPr/>
        </p:nvSpPr>
        <p:spPr>
          <a:xfrm>
            <a:off x="3131840" y="292494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/>
          <p:cNvSpPr/>
          <p:nvPr/>
        </p:nvSpPr>
        <p:spPr>
          <a:xfrm>
            <a:off x="4932040" y="393305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5220072" y="414908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95736" y="148478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5004048" y="292494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32420" y="2348880"/>
            <a:ext cx="193023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Varifrån</a:t>
            </a:r>
            <a:r>
              <a:rPr lang="en-US" sz="1400" dirty="0" smtClean="0"/>
              <a:t> </a:t>
            </a:r>
            <a:r>
              <a:rPr lang="en-US" sz="1400" dirty="0" err="1" smtClean="0"/>
              <a:t>kommer</a:t>
            </a:r>
            <a:r>
              <a:rPr lang="en-US" sz="1400" dirty="0" smtClean="0"/>
              <a:t> </a:t>
            </a:r>
            <a:r>
              <a:rPr lang="en-US" sz="1400" dirty="0" err="1" smtClean="0"/>
              <a:t>solens</a:t>
            </a:r>
            <a:r>
              <a:rPr lang="en-US" sz="1400" dirty="0" smtClean="0"/>
              <a:t> </a:t>
            </a:r>
          </a:p>
          <a:p>
            <a:r>
              <a:rPr lang="en-US" sz="1400" dirty="0" err="1"/>
              <a:t>e</a:t>
            </a:r>
            <a:r>
              <a:rPr lang="en-US" sz="1400" dirty="0" err="1" smtClean="0"/>
              <a:t>nergi</a:t>
            </a:r>
            <a:r>
              <a:rPr lang="en-US" sz="1400" dirty="0" smtClean="0"/>
              <a:t>? –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i="1" dirty="0" smtClean="0"/>
              <a:t>fusion</a:t>
            </a:r>
            <a:r>
              <a:rPr lang="en-US" sz="1400" dirty="0" smtClean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1196752"/>
            <a:ext cx="3030272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solen</a:t>
            </a:r>
            <a:r>
              <a:rPr lang="en-US" sz="1400" dirty="0" smtClean="0"/>
              <a:t> –&gt;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ett</a:t>
            </a:r>
            <a:r>
              <a:rPr lang="en-US" sz="1400" dirty="0" smtClean="0"/>
              <a:t> </a:t>
            </a:r>
            <a:r>
              <a:rPr lang="en-US" sz="1400" i="1" dirty="0" smtClean="0"/>
              <a:t>plasma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1844824"/>
            <a:ext cx="5277519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Hur</a:t>
            </a:r>
            <a:r>
              <a:rPr lang="en-US" sz="1400" i="1" dirty="0" smtClean="0"/>
              <a:t> het </a:t>
            </a:r>
            <a:r>
              <a:rPr lang="en-US" sz="1400" i="1" dirty="0" err="1" smtClean="0"/>
              <a:t>är</a:t>
            </a:r>
            <a:r>
              <a:rPr lang="en-US" sz="1400" i="1" dirty="0" smtClean="0"/>
              <a:t> </a:t>
            </a:r>
            <a:r>
              <a:rPr lang="en-US" sz="1400" dirty="0" err="1" smtClean="0"/>
              <a:t>solen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i="1" dirty="0" err="1" smtClean="0"/>
              <a:t>strålning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svartkroppsstrålning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068960"/>
            <a:ext cx="1801282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När</a:t>
            </a:r>
            <a:r>
              <a:rPr lang="en-US" sz="1400" dirty="0" smtClean="0"/>
              <a:t> </a:t>
            </a:r>
            <a:r>
              <a:rPr lang="en-US" sz="1400" dirty="0" err="1" smtClean="0"/>
              <a:t>når</a:t>
            </a:r>
            <a:r>
              <a:rPr lang="en-US" sz="1400" dirty="0" smtClean="0"/>
              <a:t> </a:t>
            </a:r>
            <a:r>
              <a:rPr lang="en-US" sz="1400" dirty="0" err="1" smtClean="0"/>
              <a:t>ljuset</a:t>
            </a:r>
            <a:r>
              <a:rPr lang="en-US" sz="1400" dirty="0" smtClean="0"/>
              <a:t> </a:t>
            </a:r>
            <a:r>
              <a:rPr lang="en-US" sz="1400" dirty="0" err="1" smtClean="0"/>
              <a:t>jorden</a:t>
            </a:r>
            <a:endParaRPr lang="en-US" sz="1400" dirty="0" smtClean="0"/>
          </a:p>
          <a:p>
            <a:r>
              <a:rPr lang="en-US" sz="1400" dirty="0" smtClean="0"/>
              <a:t> – </a:t>
            </a:r>
            <a:r>
              <a:rPr lang="en-US" sz="1400" dirty="0" err="1" smtClean="0"/>
              <a:t>ljusets</a:t>
            </a:r>
            <a:r>
              <a:rPr lang="en-US" sz="1400" dirty="0" smtClean="0"/>
              <a:t> </a:t>
            </a:r>
            <a:r>
              <a:rPr lang="en-US" sz="1400" dirty="0" err="1" smtClean="0"/>
              <a:t>hastighet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24264" y="2258288"/>
            <a:ext cx="3264160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Varför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den </a:t>
            </a:r>
            <a:r>
              <a:rPr lang="en-US" sz="1400" dirty="0" err="1" smtClean="0"/>
              <a:t>strålning</a:t>
            </a:r>
            <a:r>
              <a:rPr lang="en-US" sz="1400" dirty="0" smtClean="0"/>
              <a:t> </a:t>
            </a:r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träffar</a:t>
            </a:r>
            <a:r>
              <a:rPr lang="en-US" sz="1400" dirty="0" smtClean="0"/>
              <a:t> </a:t>
            </a:r>
            <a:r>
              <a:rPr lang="en-US" sz="1400" dirty="0" err="1" smtClean="0"/>
              <a:t>yttre</a:t>
            </a:r>
            <a:r>
              <a:rPr lang="en-US" sz="1400" dirty="0" smtClean="0"/>
              <a:t> </a:t>
            </a:r>
          </a:p>
          <a:p>
            <a:r>
              <a:rPr lang="en-US" sz="1400" dirty="0" err="1"/>
              <a:t>j</a:t>
            </a:r>
            <a:r>
              <a:rPr lang="en-US" sz="1400" dirty="0" err="1" smtClean="0"/>
              <a:t>ordatmosfären</a:t>
            </a:r>
            <a:r>
              <a:rPr lang="en-US" sz="1400" dirty="0" smtClean="0"/>
              <a:t> </a:t>
            </a:r>
            <a:r>
              <a:rPr lang="en-US" sz="1400" dirty="0" err="1" smtClean="0"/>
              <a:t>annorlunda</a:t>
            </a:r>
            <a:r>
              <a:rPr lang="en-US" sz="1400" dirty="0" smtClean="0"/>
              <a:t> </a:t>
            </a:r>
            <a:r>
              <a:rPr lang="en-US" sz="1400" dirty="0" err="1" smtClean="0"/>
              <a:t>än</a:t>
            </a:r>
            <a:r>
              <a:rPr lang="en-US" sz="1400" dirty="0" smtClean="0"/>
              <a:t> den </a:t>
            </a:r>
          </a:p>
          <a:p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träffar</a:t>
            </a:r>
            <a:r>
              <a:rPr lang="en-US" sz="1400" dirty="0" smtClean="0"/>
              <a:t> </a:t>
            </a:r>
            <a:r>
              <a:rPr lang="en-US" sz="1400" dirty="0" err="1" smtClean="0"/>
              <a:t>jordytan</a:t>
            </a:r>
            <a:r>
              <a:rPr lang="en-US" sz="1400" dirty="0" smtClean="0"/>
              <a:t>? </a:t>
            </a:r>
            <a:r>
              <a:rPr lang="en-US" sz="1400" i="1" dirty="0" smtClean="0"/>
              <a:t>Absorption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4734" y="3717032"/>
            <a:ext cx="441264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en </a:t>
            </a:r>
            <a:r>
              <a:rPr lang="en-US" sz="1400" i="1" dirty="0" err="1" smtClean="0"/>
              <a:t>solcell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en </a:t>
            </a:r>
            <a:r>
              <a:rPr lang="en-US" sz="1400" i="1" dirty="0" err="1" smtClean="0"/>
              <a:t>halvledare</a:t>
            </a:r>
            <a:r>
              <a:rPr lang="en-US" sz="1400" dirty="0" smtClean="0"/>
              <a:t>?. </a:t>
            </a:r>
            <a:r>
              <a:rPr lang="en-US" sz="1400" i="1" dirty="0" err="1" smtClean="0"/>
              <a:t>Solpaneler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err="1" smtClean="0"/>
              <a:t>Nanoteknik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7000" y="4347101"/>
            <a:ext cx="23831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Elektrisk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ström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Elektrisk</a:t>
            </a:r>
            <a:endParaRPr lang="en-US" sz="1400" i="1" dirty="0" smtClean="0"/>
          </a:p>
          <a:p>
            <a:r>
              <a:rPr lang="en-US" sz="1400" i="1" dirty="0" err="1" smtClean="0"/>
              <a:t>spänning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Effekt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Likström</a:t>
            </a:r>
            <a:r>
              <a:rPr lang="en-US" sz="1400" i="1" dirty="0" smtClean="0"/>
              <a:t>.</a:t>
            </a:r>
          </a:p>
          <a:p>
            <a:r>
              <a:rPr lang="en-US" sz="1400" i="1" dirty="0" err="1" smtClean="0"/>
              <a:t>Växelström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Transformator</a:t>
            </a:r>
            <a:r>
              <a:rPr lang="en-US" sz="1400" i="1" dirty="0" smtClean="0"/>
              <a:t>.</a:t>
            </a:r>
          </a:p>
          <a:p>
            <a:r>
              <a:rPr lang="en-US" sz="1400" i="1" dirty="0" err="1" smtClean="0"/>
              <a:t>Högspänning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  <p:sp>
        <p:nvSpPr>
          <p:cNvPr id="22" name="Freeform 21"/>
          <p:cNvSpPr/>
          <p:nvPr/>
        </p:nvSpPr>
        <p:spPr>
          <a:xfrm>
            <a:off x="7086600" y="4203700"/>
            <a:ext cx="203200" cy="584200"/>
          </a:xfrm>
          <a:custGeom>
            <a:avLst/>
            <a:gdLst>
              <a:gd name="connsiteX0" fmla="*/ 0 w 203200"/>
              <a:gd name="connsiteY0" fmla="*/ 0 h 584200"/>
              <a:gd name="connsiteX1" fmla="*/ 203200 w 203200"/>
              <a:gd name="connsiteY1" fmla="*/ 584200 h 584200"/>
              <a:gd name="connsiteX2" fmla="*/ 203200 w 203200"/>
              <a:gd name="connsiteY2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584200">
                <a:moveTo>
                  <a:pt x="0" y="0"/>
                </a:moveTo>
                <a:lnTo>
                  <a:pt x="203200" y="584200"/>
                </a:lnTo>
                <a:lnTo>
                  <a:pt x="203200" y="5842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76256" y="34290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419100" y="468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3212976"/>
            <a:ext cx="2344316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Batteri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Laddning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Laddare</a:t>
            </a:r>
            <a:endParaRPr lang="en-US" sz="1400" i="1" dirty="0"/>
          </a:p>
        </p:txBody>
      </p:sp>
      <p:sp>
        <p:nvSpPr>
          <p:cNvPr id="26" name="Oval 25"/>
          <p:cNvSpPr/>
          <p:nvPr/>
        </p:nvSpPr>
        <p:spPr>
          <a:xfrm>
            <a:off x="7020272" y="414908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7213600" y="4064000"/>
            <a:ext cx="8432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Elmotor</a:t>
            </a:r>
            <a:r>
              <a:rPr lang="en-US" sz="14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6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0" y="2744924"/>
            <a:ext cx="2025158" cy="187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-36096"/>
            <a:ext cx="545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Tema</a:t>
            </a:r>
            <a:r>
              <a:rPr lang="en-US" sz="3200" b="1" dirty="0" smtClean="0">
                <a:solidFill>
                  <a:srgbClr val="0000FF"/>
                </a:solidFill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</a:rPr>
              <a:t>solel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Mind-map: </a:t>
            </a:r>
            <a:r>
              <a:rPr lang="en-US" sz="3200" b="1" dirty="0" err="1" smtClean="0">
                <a:solidFill>
                  <a:srgbClr val="0000FF"/>
                </a:solidFill>
              </a:rPr>
              <a:t>Från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solljus</a:t>
            </a:r>
            <a:r>
              <a:rPr lang="en-US" sz="3200" b="1" dirty="0" smtClean="0">
                <a:solidFill>
                  <a:srgbClr val="0000FF"/>
                </a:solidFill>
              </a:rPr>
              <a:t> till </a:t>
            </a:r>
            <a:r>
              <a:rPr lang="en-US" sz="3200" b="1" dirty="0" err="1" smtClean="0">
                <a:solidFill>
                  <a:srgbClr val="0000FF"/>
                </a:solidFill>
              </a:rPr>
              <a:t>elbil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58" y="3637496"/>
            <a:ext cx="2267744" cy="169862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740147" y="3429201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1" name="Picture 30" descr="Screen shot 2014-05-12 at 14.5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1" y="2180706"/>
            <a:ext cx="1526916" cy="1333806"/>
          </a:xfrm>
          <a:prstGeom prst="rect">
            <a:avLst/>
          </a:prstGeom>
        </p:spPr>
      </p:pic>
      <p:pic>
        <p:nvPicPr>
          <p:cNvPr id="32" name="Picture 31" descr="Screen shot 2014-05-12 at 14.53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7" y="2709854"/>
            <a:ext cx="1161642" cy="927642"/>
          </a:xfrm>
          <a:prstGeom prst="rect">
            <a:avLst/>
          </a:prstGeom>
        </p:spPr>
      </p:pic>
      <p:pic>
        <p:nvPicPr>
          <p:cNvPr id="33" name="Picture 32" descr="Screen shot 2014-05-12 at 14.54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7" y="5336116"/>
            <a:ext cx="1440038" cy="1111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33249" y="1054080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4569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754</Words>
  <Application>Microsoft Macintosh PowerPoint</Application>
  <PresentationFormat>On-screen Show (4:3)</PresentationFormat>
  <Paragraphs>243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Solljus, elektricitet och kemiskt bränsle som energibärare  </vt:lpstr>
      <vt:lpstr>Sammanfattning från tidigare möten</vt:lpstr>
      <vt:lpstr>Sammanfattning från tidigare möten</vt:lpstr>
      <vt:lpstr>Syftet med dagens möte-I?</vt:lpstr>
      <vt:lpstr>Syftet med dagens möte-II:</vt:lpstr>
      <vt:lpstr>Solljus, elektricitet och kemiskt bränsle som energibärare </vt:lpstr>
      <vt:lpstr>Början</vt:lpstr>
      <vt:lpstr>PowerPoint Presentation</vt:lpstr>
      <vt:lpstr>PowerPoint Presentation</vt:lpstr>
      <vt:lpstr>Tema 2:  sol-vätgas Mind-map: Från solljus till elbil </vt:lpstr>
      <vt:lpstr>Tema 3: sol-vätgas Från solljus till vätgasbil- H2 som kemisk bränsle</vt:lpstr>
      <vt:lpstr>Vätgasbaserad ekonomi! </vt:lpstr>
      <vt:lpstr>H2 som energibärare</vt:lpstr>
      <vt:lpstr>H2 som energibärare</vt:lpstr>
      <vt:lpstr>Mittendel:  Genomgång av experiment från tema 1, 2 eller 3</vt:lpstr>
      <vt:lpstr>Svartkroppsstrålning? Undersök hur temperaturen varierar som funktion av effekten från “solen” </vt:lpstr>
      <vt:lpstr>Soldriven korvgrill Illustrerar omvandling av solenergi till värme</vt:lpstr>
      <vt:lpstr>Solceller:  Hur effektiva är de vid olika våglängder?</vt:lpstr>
      <vt:lpstr>Solceller:  Hur effektiva är de vid olika våglängder?</vt:lpstr>
      <vt:lpstr>Vätgas som energibärare</vt:lpstr>
      <vt:lpstr>Vätgas från elektrolys av vatten</vt:lpstr>
      <vt:lpstr>Vätgas från elektrolys av vatten Producera vätgas och identifiera den!</vt:lpstr>
      <vt:lpstr>Vätgasproduktion via  solljusinducerad vattensönderdelning </vt:lpstr>
      <vt:lpstr>Vad händer i en fotoelektrokemisk cell?</vt:lpstr>
      <vt:lpstr>Vätgas som kemiskt bränsle: Omvandling av kemisk energi till värme i en kemisk reaktion</vt:lpstr>
      <vt:lpstr>Vätgas som kemiskt bränsle: omvandling av kemisk energi till värme</vt:lpstr>
      <vt:lpstr>Vätgas som kemiskt bränsle: omvandling av kemisk energi till el!</vt:lpstr>
      <vt:lpstr>PowerPoint Presentation</vt:lpstr>
      <vt:lpstr>PEM Bränslecell-hur fungerar den?</vt:lpstr>
      <vt:lpstr>Detaljer</vt:lpstr>
      <vt:lpstr>PowerPoint Presentation</vt:lpstr>
      <vt:lpstr>Igor visar hur man  gör en bränslecell  på 3 min!</vt:lpstr>
      <vt:lpstr>Slutet</vt:lpstr>
    </vt:vector>
  </TitlesOfParts>
  <Company>CTH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Solljus, elektricitet och kemisk bränsle som energibärare </dc:title>
  <dc:creator>Igor Zoric</dc:creator>
  <cp:lastModifiedBy>Igor Zoric</cp:lastModifiedBy>
  <cp:revision>93</cp:revision>
  <dcterms:created xsi:type="dcterms:W3CDTF">2014-05-07T09:07:40Z</dcterms:created>
  <dcterms:modified xsi:type="dcterms:W3CDTF">2014-05-15T18:40:51Z</dcterms:modified>
</cp:coreProperties>
</file>