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1" r:id="rId2"/>
    <p:sldId id="304" r:id="rId3"/>
    <p:sldId id="318" r:id="rId4"/>
    <p:sldId id="292" r:id="rId5"/>
    <p:sldId id="311" r:id="rId6"/>
    <p:sldId id="290" r:id="rId7"/>
    <p:sldId id="296" r:id="rId8"/>
    <p:sldId id="297" r:id="rId9"/>
    <p:sldId id="294" r:id="rId10"/>
    <p:sldId id="295" r:id="rId11"/>
    <p:sldId id="312" r:id="rId12"/>
    <p:sldId id="299" r:id="rId13"/>
    <p:sldId id="300" r:id="rId14"/>
    <p:sldId id="298" r:id="rId15"/>
    <p:sldId id="301" r:id="rId16"/>
    <p:sldId id="302" r:id="rId17"/>
    <p:sldId id="313" r:id="rId18"/>
    <p:sldId id="316" r:id="rId19"/>
    <p:sldId id="303" r:id="rId20"/>
    <p:sldId id="306" r:id="rId21"/>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pitchFamily="-84" charset="0"/>
        <a:ea typeface="Arial" pitchFamily="-84" charset="0"/>
        <a:cs typeface="Arial" pitchFamily="-84" charset="0"/>
      </a:defRPr>
    </a:lvl1pPr>
    <a:lvl2pPr marL="4572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2pPr>
    <a:lvl3pPr marL="9144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3pPr>
    <a:lvl4pPr marL="13716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4pPr>
    <a:lvl5pPr marL="18288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5pPr>
    <a:lvl6pPr marL="2286000" algn="l" defTabSz="457200" rtl="0" eaLnBrk="1" latinLnBrk="0" hangingPunct="1">
      <a:defRPr kern="1200">
        <a:solidFill>
          <a:schemeClr val="tx1"/>
        </a:solidFill>
        <a:latin typeface="Arial" pitchFamily="-84" charset="0"/>
        <a:ea typeface="Arial" pitchFamily="-84" charset="0"/>
        <a:cs typeface="Arial" pitchFamily="-84" charset="0"/>
      </a:defRPr>
    </a:lvl6pPr>
    <a:lvl7pPr marL="2743200" algn="l" defTabSz="457200" rtl="0" eaLnBrk="1" latinLnBrk="0" hangingPunct="1">
      <a:defRPr kern="1200">
        <a:solidFill>
          <a:schemeClr val="tx1"/>
        </a:solidFill>
        <a:latin typeface="Arial" pitchFamily="-84" charset="0"/>
        <a:ea typeface="Arial" pitchFamily="-84" charset="0"/>
        <a:cs typeface="Arial" pitchFamily="-84" charset="0"/>
      </a:defRPr>
    </a:lvl7pPr>
    <a:lvl8pPr marL="3200400" algn="l" defTabSz="457200" rtl="0" eaLnBrk="1" latinLnBrk="0" hangingPunct="1">
      <a:defRPr kern="1200">
        <a:solidFill>
          <a:schemeClr val="tx1"/>
        </a:solidFill>
        <a:latin typeface="Arial" pitchFamily="-84" charset="0"/>
        <a:ea typeface="Arial" pitchFamily="-84" charset="0"/>
        <a:cs typeface="Arial" pitchFamily="-84" charset="0"/>
      </a:defRPr>
    </a:lvl8pPr>
    <a:lvl9pPr marL="3657600" algn="l" defTabSz="457200" rtl="0" eaLnBrk="1" latinLnBrk="0" hangingPunct="1">
      <a:defRPr kern="1200">
        <a:solidFill>
          <a:schemeClr val="tx1"/>
        </a:solidFill>
        <a:latin typeface="Arial" pitchFamily="-84" charset="0"/>
        <a:ea typeface="Arial" pitchFamily="-84" charset="0"/>
        <a:cs typeface="Arial"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6666"/>
    <a:srgbClr val="D4D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Mörkt format 1 - Dekorfär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9" autoAdjust="0"/>
    <p:restoredTop sz="72922" autoAdjust="0"/>
  </p:normalViewPr>
  <p:slideViewPr>
    <p:cSldViewPr>
      <p:cViewPr>
        <p:scale>
          <a:sx n="75" d="100"/>
          <a:sy n="75" d="100"/>
        </p:scale>
        <p:origin x="-2576"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3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3890921-D5C2-AA4D-A623-C9206508134D}" type="datetimeFigureOut">
              <a:rPr lang="sv-SE"/>
              <a:pPr/>
              <a:t>05/12/14</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5FDA85B-6A0E-DA43-9E13-8505BC424526}" type="slidenum">
              <a:rPr lang="sv-SE"/>
              <a:pPr/>
              <a:t>‹Nr.›</a:t>
            </a:fld>
            <a:endParaRPr lang="sv-SE"/>
          </a:p>
        </p:txBody>
      </p:sp>
    </p:spTree>
    <p:extLst>
      <p:ext uri="{BB962C8B-B14F-4D97-AF65-F5344CB8AC3E}">
        <p14:creationId xmlns:p14="http://schemas.microsoft.com/office/powerpoint/2010/main" val="214507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defRPr>
            </a:lvl1pPr>
          </a:lstStyle>
          <a:p>
            <a:fld id="{835856D3-C333-F045-A93C-5E39FB71E173}" type="datetimeFigureOut">
              <a:rPr lang="sv-SE"/>
              <a:pPr/>
              <a:t>05/12/14</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defRPr>
            </a:lvl1pPr>
          </a:lstStyle>
          <a:p>
            <a:fld id="{1BE2321C-F357-7242-B71C-ABEFCD89A102}" type="slidenum">
              <a:rPr lang="sv-SE"/>
              <a:pPr/>
              <a:t>‹Nr.›</a:t>
            </a:fld>
            <a:endParaRPr lang="sv-SE"/>
          </a:p>
        </p:txBody>
      </p:sp>
    </p:spTree>
    <p:extLst>
      <p:ext uri="{BB962C8B-B14F-4D97-AF65-F5344CB8AC3E}">
        <p14:creationId xmlns:p14="http://schemas.microsoft.com/office/powerpoint/2010/main" val="1180380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Fortbildningsdagen riktar</a:t>
            </a:r>
            <a:r>
              <a:rPr lang="sv-SE" baseline="0" dirty="0" smtClean="0"/>
              <a:t> sig till lärare inom gymnasie- och grundskolan som undervisar i ämnena So, Natur och Teknikämnen och de som är allmänt intresserade av att lära sig mer om energifrågor. </a:t>
            </a:r>
          </a:p>
          <a:p>
            <a:endParaRPr lang="sv-SE" baseline="0" dirty="0" smtClean="0"/>
          </a:p>
          <a:p>
            <a:r>
              <a:rPr lang="sv-SE" baseline="0" dirty="0" smtClean="0"/>
              <a:t>Programmet är framtaget inom ramen för </a:t>
            </a:r>
            <a:r>
              <a:rPr lang="sv-SE" baseline="0" dirty="0" err="1" smtClean="0"/>
              <a:t>IVAs</a:t>
            </a:r>
            <a:r>
              <a:rPr lang="sv-SE" baseline="0" dirty="0" smtClean="0"/>
              <a:t> och </a:t>
            </a:r>
            <a:r>
              <a:rPr lang="sv-SE" baseline="0" dirty="0" err="1" smtClean="0"/>
              <a:t>KVAs</a:t>
            </a:r>
            <a:r>
              <a:rPr lang="sv-SE" baseline="0" dirty="0" smtClean="0"/>
              <a:t> projekt Vetenskap &amp; Vardag – Aspekter på energi, och är ett koncept under utveckling. </a:t>
            </a:r>
          </a:p>
          <a:p>
            <a:endParaRPr lang="sv-S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Konceptet är en utbyggnad – en förlängning – av det projekt som ursprungligen handlade om att sätta ihop en bok med </a:t>
            </a:r>
            <a:r>
              <a:rPr sz="1200" kern="1200" dirty="0" smtClean="0">
                <a:solidFill>
                  <a:schemeClr val="tx1"/>
                </a:solidFill>
                <a:latin typeface="+mn-lt"/>
                <a:ea typeface="+mn-ea"/>
                <a:cs typeface="+mn-cs"/>
              </a:rPr>
              <a:t>samlad kunskap om energifrågornas stora betydelse på ett sätt som både ökar engagemang</a:t>
            </a:r>
            <a:r>
              <a:rPr lang="sv-SE" sz="1200" kern="1200" dirty="0" smtClean="0">
                <a:solidFill>
                  <a:schemeClr val="tx1"/>
                </a:solidFill>
                <a:latin typeface="+mn-lt"/>
                <a:ea typeface="+mn-ea"/>
                <a:cs typeface="+mn-cs"/>
              </a:rPr>
              <a:t>et</a:t>
            </a:r>
            <a:r>
              <a:rPr sz="1200" kern="1200" dirty="0" smtClean="0">
                <a:solidFill>
                  <a:schemeClr val="tx1"/>
                </a:solidFill>
                <a:latin typeface="+mn-lt"/>
                <a:ea typeface="+mn-ea"/>
                <a:cs typeface="+mn-cs"/>
              </a:rPr>
              <a:t> och tydliggör de utmaningar vi står inför.</a:t>
            </a: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latin typeface="+mn-lt"/>
                <a:ea typeface="+mn-ea"/>
                <a:cs typeface="+mn-cs"/>
              </a:rPr>
              <a:t>Boken</a:t>
            </a:r>
            <a:r>
              <a:rPr lang="sv-SE" sz="1200" kern="1200" baseline="0" dirty="0" smtClean="0">
                <a:solidFill>
                  <a:schemeClr val="tx1"/>
                </a:solidFill>
                <a:latin typeface="+mn-lt"/>
                <a:ea typeface="+mn-ea"/>
                <a:cs typeface="+mn-cs"/>
              </a:rPr>
              <a:t> blev snabbt populär i målgruppen lärare som funnit den användbar både för att öka sin egen kunskap och som arbetsmaterial för elever.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För att ytterligare öka möjligheten för lärare att fortbildas, </a:t>
            </a:r>
            <a:r>
              <a:rPr lang="sv-SE" sz="1200" kern="1200" baseline="0" dirty="0" err="1" smtClean="0">
                <a:solidFill>
                  <a:schemeClr val="tx1"/>
                </a:solidFill>
                <a:latin typeface="+mn-lt"/>
                <a:ea typeface="+mn-ea"/>
                <a:cs typeface="+mn-cs"/>
              </a:rPr>
              <a:t>inspieraras</a:t>
            </a:r>
            <a:r>
              <a:rPr lang="sv-SE" sz="1200" kern="1200" baseline="0" dirty="0" smtClean="0">
                <a:solidFill>
                  <a:schemeClr val="tx1"/>
                </a:solidFill>
                <a:latin typeface="+mn-lt"/>
                <a:ea typeface="+mn-ea"/>
                <a:cs typeface="+mn-cs"/>
              </a:rPr>
              <a:t> och engageras i dessa viktiga frågor har vi utvecklat denna fortbildningsdag.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Dagen är utvecklas i samverkan med ett antal Science Centers runt om i landet. Vattenhallen i Lund, Vetenskapens Hus i Stockholm, </a:t>
            </a:r>
            <a:r>
              <a:rPr lang="sv-SE" sz="1200" kern="1200" baseline="0" dirty="0" err="1" smtClean="0">
                <a:solidFill>
                  <a:schemeClr val="tx1"/>
                </a:solidFill>
                <a:latin typeface="+mn-lt"/>
                <a:ea typeface="+mn-ea"/>
                <a:cs typeface="+mn-cs"/>
              </a:rPr>
              <a:t>Umevatoriet</a:t>
            </a:r>
            <a:r>
              <a:rPr lang="sv-SE" sz="1200" kern="1200" baseline="0" dirty="0" smtClean="0">
                <a:solidFill>
                  <a:schemeClr val="tx1"/>
                </a:solidFill>
                <a:latin typeface="+mn-lt"/>
                <a:ea typeface="+mn-ea"/>
                <a:cs typeface="+mn-cs"/>
              </a:rPr>
              <a:t> i Umeå och </a:t>
            </a:r>
            <a:r>
              <a:rPr lang="sv-SE" sz="1200" kern="1200" baseline="0" dirty="0" err="1" smtClean="0">
                <a:solidFill>
                  <a:schemeClr val="tx1"/>
                </a:solidFill>
                <a:latin typeface="+mn-lt"/>
                <a:ea typeface="+mn-ea"/>
                <a:cs typeface="+mn-cs"/>
              </a:rPr>
              <a:t>Universeum</a:t>
            </a:r>
            <a:r>
              <a:rPr lang="sv-SE" sz="1200" kern="1200" baseline="0" dirty="0" smtClean="0">
                <a:solidFill>
                  <a:schemeClr val="tx1"/>
                </a:solidFill>
                <a:latin typeface="+mn-lt"/>
                <a:ea typeface="+mn-ea"/>
                <a:cs typeface="+mn-cs"/>
              </a:rPr>
              <a:t> i Göteborg.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Idag genomförs dagen i samverkan med ….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 </a:t>
            </a:r>
            <a:endParaRPr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pPr algn="l"/>
            <a:r>
              <a:rPr lang="sv-SE" sz="2000" b="0" kern="1200" dirty="0" smtClean="0">
                <a:solidFill>
                  <a:schemeClr val="accent3"/>
                </a:solidFill>
                <a:latin typeface="+mn-lt"/>
                <a:ea typeface="+mn-ea"/>
                <a:cs typeface="+mn-cs"/>
              </a:rPr>
              <a:t>När</a:t>
            </a:r>
            <a:r>
              <a:rPr lang="sv-SE" sz="2000" b="0" kern="1200" baseline="0" dirty="0" smtClean="0">
                <a:solidFill>
                  <a:schemeClr val="accent3"/>
                </a:solidFill>
                <a:latin typeface="+mn-lt"/>
                <a:ea typeface="+mn-ea"/>
                <a:cs typeface="+mn-cs"/>
              </a:rPr>
              <a:t> vi lärde oss att bemästra och tillvarata kraften i värmen från kokande vatten såg vi början till de industriella revolutionen.</a:t>
            </a:r>
          </a:p>
          <a:p>
            <a:pPr algn="l"/>
            <a:endParaRPr lang="sv-SE" sz="2000" b="1" kern="1200" baseline="0" dirty="0" smtClean="0">
              <a:solidFill>
                <a:schemeClr val="accent3"/>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sz="1200" kern="1200" dirty="0" smtClean="0">
                <a:solidFill>
                  <a:schemeClr val="tx1"/>
                </a:solidFill>
                <a:latin typeface="+mn-lt"/>
                <a:ea typeface="+mn-ea"/>
                <a:cs typeface="+mn-cs"/>
              </a:rPr>
              <a:t>Ångmaskinens inträde som verktyg för att fånga värmeenergin i vattenånga och omvandla den till mekaniskt arbete var på många sätt just revolutionerande. Energikällan var ved eller kol som eldades och värmde vatten till het ånga som gas kraft till rörelse. Med ångmaskinen kom möjligheten att transportera sig snabbt på både land och till sjöss.</a:t>
            </a: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latin typeface="+mn-lt"/>
                <a:ea typeface="+mn-ea"/>
                <a:cs typeface="+mn-cs"/>
              </a:rPr>
              <a:t>Ångmaskinen i sig används</a:t>
            </a:r>
            <a:r>
              <a:rPr lang="sv-SE" sz="1200" kern="1200" baseline="0" dirty="0" smtClean="0">
                <a:solidFill>
                  <a:schemeClr val="tx1"/>
                </a:solidFill>
                <a:latin typeface="+mn-lt"/>
                <a:ea typeface="+mn-ea"/>
                <a:cs typeface="+mn-cs"/>
              </a:rPr>
              <a:t> inte i någon större utsträckning idag, men gav då det begav sig utvecklingen en ordentlig skjuts framåt.  </a:t>
            </a:r>
            <a:r>
              <a:rPr sz="1200" kern="1200" dirty="0" smtClean="0">
                <a:solidFill>
                  <a:schemeClr val="tx1"/>
                </a:solidFill>
                <a:latin typeface="+mn-lt"/>
                <a:ea typeface="+mn-ea"/>
                <a:cs typeface="+mn-cs"/>
              </a:rPr>
              <a:t> </a:t>
            </a:r>
          </a:p>
          <a:p>
            <a:pPr algn="l"/>
            <a:r>
              <a:rPr lang="sv-SE" sz="2000" b="1" kern="1200" baseline="0" dirty="0" smtClean="0">
                <a:solidFill>
                  <a:schemeClr val="accent3"/>
                </a:solidFill>
                <a:latin typeface="+mn-lt"/>
                <a:ea typeface="+mn-ea"/>
                <a:cs typeface="+mn-cs"/>
              </a:rPr>
              <a:t> </a:t>
            </a:r>
            <a:endParaRPr lang="sv-SE" sz="2000" b="1" kern="1200" dirty="0" smtClean="0">
              <a:solidFill>
                <a:schemeClr val="accent3"/>
              </a:solidFill>
              <a:latin typeface="+mn-lt"/>
              <a:ea typeface="+mn-ea"/>
              <a:cs typeface="+mn-cs"/>
            </a:endParaRPr>
          </a:p>
        </p:txBody>
      </p:sp>
      <p:sp>
        <p:nvSpPr>
          <p:cNvPr id="4" name="Platshållare för bildnummer 3"/>
          <p:cNvSpPr>
            <a:spLocks noGrp="1"/>
          </p:cNvSpPr>
          <p:nvPr>
            <p:ph type="sldNum" sz="quarter" idx="5"/>
          </p:nvPr>
        </p:nvSpPr>
        <p:spPr/>
        <p:txBody>
          <a:bodyPr/>
          <a:lstStyle/>
          <a:p>
            <a:fld id="{2F4D6B39-BAB7-8342-B0E0-8993C3A2773E}" type="slidenum">
              <a:rPr lang="sv-SE"/>
              <a:pPr/>
              <a:t>13</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En viktig ingrediens i den industriella </a:t>
            </a:r>
            <a:r>
              <a:rPr lang="sv-SE" dirty="0" err="1" smtClean="0"/>
              <a:t>revoultionen</a:t>
            </a:r>
            <a:r>
              <a:rPr lang="sv-SE" baseline="0" dirty="0" smtClean="0"/>
              <a:t> var också vår förmåga att nyttja fossila bränslen – bränslen med en hög energitäthet. </a:t>
            </a:r>
            <a:endParaRPr lang="sv-SE" dirty="0" smtClean="0"/>
          </a:p>
          <a:p>
            <a:endParaRPr lang="sv-SE" dirty="0" smtClean="0"/>
          </a:p>
          <a:p>
            <a:r>
              <a:rPr lang="sv-SE" dirty="0" smtClean="0"/>
              <a:t>Fossila energikällor består av rester från biologiskt material (växt­ och djurdelar) som inte förmultnat eftersom de hamnat i en syrefattig miljö som hindrat nedbrytningen. Under hårt tryck och höga temperaturer i jordens inre har de omvandlats till bränslekällor med ett mycket högt och koncentrerat energiinnehåll.</a:t>
            </a:r>
          </a:p>
          <a:p>
            <a:endParaRPr lang="sv-SE" dirty="0" smtClean="0"/>
          </a:p>
          <a:p>
            <a:r>
              <a:rPr lang="sv-SE" dirty="0" smtClean="0"/>
              <a:t>Idag</a:t>
            </a:r>
            <a:r>
              <a:rPr lang="sv-SE" baseline="0" dirty="0" smtClean="0"/>
              <a:t> står f</a:t>
            </a:r>
            <a:r>
              <a:rPr lang="sv-SE" dirty="0" smtClean="0"/>
              <a:t>ossila bränslen</a:t>
            </a:r>
            <a:r>
              <a:rPr lang="sv-SE" baseline="0" dirty="0" smtClean="0"/>
              <a:t> för en dominerande och ytterst betydande del av den energi som nyttjas världen över.</a:t>
            </a:r>
          </a:p>
          <a:p>
            <a:endParaRPr lang="sv-SE" baseline="0" dirty="0" smtClean="0"/>
          </a:p>
          <a:p>
            <a:r>
              <a:rPr lang="sv-SE" baseline="0" dirty="0" smtClean="0"/>
              <a:t>Olja – omvandlad till olika former av petroleumprodukter – används främst till transporter</a:t>
            </a:r>
          </a:p>
          <a:p>
            <a:endParaRPr lang="sv-SE" baseline="0" dirty="0" smtClean="0"/>
          </a:p>
          <a:p>
            <a:r>
              <a:rPr lang="sv-SE" baseline="0" dirty="0" smtClean="0"/>
              <a:t>Kol och gas används för produktion av el och värme. </a:t>
            </a:r>
          </a:p>
          <a:p>
            <a:endParaRPr lang="sv-SE" baseline="0" dirty="0" smtClean="0"/>
          </a:p>
          <a:p>
            <a:r>
              <a:rPr lang="sv-SE" baseline="0" dirty="0" smtClean="0"/>
              <a:t>  </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14</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Till</a:t>
            </a:r>
            <a:r>
              <a:rPr lang="sv-SE" baseline="0" dirty="0" smtClean="0"/>
              <a:t> grund för allt liv på jorden finns SOLEN – solens energi är en ursprunglig källa till det liv som en gång fanns i de växt och djurdelar som genom årmiljoners processer omvandlats till högvärdig energi i olja, kol och gas.</a:t>
            </a:r>
          </a:p>
          <a:p>
            <a:r>
              <a:rPr lang="sv-SE" baseline="0" dirty="0" smtClean="0"/>
              <a:t>Värmen från solen är upphov till de klimatsystem som gör att vinden blåser, att regnmoln skapas – som i sin tur ger vatten i vattendragen där vi kan dra nytta av vattnets flödande energi. </a:t>
            </a:r>
          </a:p>
          <a:p>
            <a:endParaRPr lang="sv-SE" baseline="0" dirty="0" smtClean="0"/>
          </a:p>
          <a:p>
            <a:r>
              <a:rPr lang="sv-SE" baseline="0" dirty="0" smtClean="0"/>
              <a:t>Solens energi kan tas tillvara aktivt eller passivt. Passivt genom den värme som uppstår på jorden via solljusets strålar. Aktivt via solfångare (som genererar värme) och solceller (som genererar elektricitet) eller genom att nyttja energin i växtmaterial som fått sin energi från solens strålar i det vi kallar för fotosyntesen.</a:t>
            </a:r>
          </a:p>
          <a:p>
            <a:endParaRPr lang="sv-SE" baseline="0" dirty="0" smtClean="0"/>
          </a:p>
          <a:p>
            <a:r>
              <a:rPr lang="sv-SE" baseline="0" dirty="0" smtClean="0"/>
              <a:t>Även om en stor del av de energisystem och energikällor vi nyttjar idag på ett eller annat sätt härstammar från solen (undantag kärnkraft, djup geotermisk energi och tidvattenenergi), nyttjar vi bara en bråkdel av den totala kapacitet som finns i energin som flödar från solen. </a:t>
            </a:r>
          </a:p>
          <a:p>
            <a:endParaRPr lang="sv-SE" baseline="0" dirty="0" smtClean="0"/>
          </a:p>
          <a:p>
            <a:r>
              <a:rPr lang="sv-SE" baseline="0" dirty="0" smtClean="0"/>
              <a:t>Kunskapen ökar och tekniken utvecklas. Mer om detta kommer vi återkomma till i andra avsnitt under denna dag. </a:t>
            </a:r>
          </a:p>
          <a:p>
            <a:endParaRPr lang="sv-SE" baseline="0" dirty="0" smtClean="0"/>
          </a:p>
          <a:p>
            <a:r>
              <a:rPr lang="sv-SE" baseline="0" dirty="0" smtClean="0"/>
              <a:t> </a:t>
            </a:r>
          </a:p>
          <a:p>
            <a:endParaRPr lang="sv-SE" baseline="0" dirty="0" smtClean="0"/>
          </a:p>
          <a:p>
            <a:r>
              <a:rPr lang="sv-SE" baseline="0" dirty="0" smtClean="0"/>
              <a:t> </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15</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sz="1200" kern="1200" dirty="0" smtClean="0">
                <a:solidFill>
                  <a:schemeClr val="tx1"/>
                </a:solidFill>
                <a:latin typeface="+mn-lt"/>
                <a:ea typeface="+mn-ea"/>
                <a:cs typeface="+mn-cs"/>
              </a:rPr>
              <a:t>Energin som</a:t>
            </a:r>
            <a:r>
              <a:rPr lang="sv-SE" sz="1200" kern="1200" baseline="0" dirty="0" smtClean="0">
                <a:solidFill>
                  <a:schemeClr val="tx1"/>
                </a:solidFill>
                <a:latin typeface="+mn-lt"/>
                <a:ea typeface="+mn-ea"/>
                <a:cs typeface="+mn-cs"/>
              </a:rPr>
              <a:t> utvecklas i solen (och andra stora stjärnor) bygger på fusion – där energi uppstår vid sammanslagningen av lätta atomer. </a:t>
            </a:r>
            <a:r>
              <a:rPr lang="sv-SE" dirty="0" smtClean="0"/>
              <a:t>Vid den extremt höga temperatur (omkring 15 miljoner grader) och det stora tryck som finns i solens centrum kolliderar vätekärnor och fusionerar (slås ihop till en kärna, och omvandlas till ädelgasen helium). På grund av solens enorma storlek frigörs stora mängder energi.</a:t>
            </a:r>
            <a:r>
              <a:rPr lang="sv-SE" baseline="0" dirty="0" smtClean="0"/>
              <a:t> </a:t>
            </a:r>
          </a:p>
          <a:p>
            <a:endParaRPr lang="sv-SE" baseline="0" dirty="0" smtClean="0"/>
          </a:p>
          <a:p>
            <a:r>
              <a:rPr lang="sv-SE" baseline="0" dirty="0" smtClean="0"/>
              <a:t>S</a:t>
            </a:r>
            <a:r>
              <a:rPr lang="sv-SE" dirty="0" smtClean="0"/>
              <a:t>olen förväntas kunna producera energi på detta sätt under ytterligare många miljarder år.</a:t>
            </a:r>
          </a:p>
          <a:p>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Att</a:t>
            </a:r>
            <a:r>
              <a:rPr lang="sv-SE" baseline="0" dirty="0" smtClean="0"/>
              <a:t> tillvara ta </a:t>
            </a:r>
            <a:r>
              <a:rPr lang="sv-SE" dirty="0" smtClean="0"/>
              <a:t>av den process som pågår i solen</a:t>
            </a:r>
            <a:r>
              <a:rPr lang="sv-SE" baseline="0" dirty="0" smtClean="0"/>
              <a:t> genom att slå samman lätta atomkärnor är något som lockat länge och forskning och utveckling på området pågår. Men tekniken är svårbemästrad, inte minst då processen kräver mycket höga temperaturer för att komma igång.  </a:t>
            </a:r>
            <a:r>
              <a:rPr lang="sv-SE" dirty="0" smtClean="0"/>
              <a:t> </a:t>
            </a:r>
          </a:p>
          <a:p>
            <a:r>
              <a:rPr lang="sv-SE" sz="1200" kern="1200" baseline="0" dirty="0" smtClean="0">
                <a:solidFill>
                  <a:schemeClr val="tx1"/>
                </a:solidFill>
                <a:latin typeface="+mn-lt"/>
                <a:ea typeface="+mn-ea"/>
                <a:cs typeface="+mn-cs"/>
              </a:rPr>
              <a:t> </a:t>
            </a:r>
          </a:p>
          <a:p>
            <a:r>
              <a:rPr lang="sv-SE" sz="1200" kern="1200" baseline="0" dirty="0" smtClean="0">
                <a:solidFill>
                  <a:schemeClr val="tx1"/>
                </a:solidFill>
                <a:latin typeface="+mn-lt"/>
                <a:ea typeface="+mn-ea"/>
                <a:cs typeface="+mn-cs"/>
              </a:rPr>
              <a:t>En teknik vi lärt oss att bemästra är fission. </a:t>
            </a:r>
          </a:p>
          <a:p>
            <a:endParaRPr lang="sv-SE" sz="1200" kern="1200" baseline="0" dirty="0" smtClean="0">
              <a:solidFill>
                <a:schemeClr val="tx1"/>
              </a:solidFill>
              <a:latin typeface="+mn-lt"/>
              <a:ea typeface="+mn-ea"/>
              <a:cs typeface="+mn-cs"/>
            </a:endParaRPr>
          </a:p>
          <a:p>
            <a:r>
              <a:rPr sz="1200" kern="1200" dirty="0" smtClean="0">
                <a:solidFill>
                  <a:schemeClr val="tx1"/>
                </a:solidFill>
                <a:latin typeface="+mn-lt"/>
                <a:ea typeface="+mn-ea"/>
                <a:cs typeface="+mn-cs"/>
              </a:rPr>
              <a:t>Fission betyder klyvning</a:t>
            </a:r>
            <a:r>
              <a:rPr lang="sv-SE" sz="1200" kern="1200" baseline="0" dirty="0" smtClean="0">
                <a:solidFill>
                  <a:schemeClr val="tx1"/>
                </a:solidFill>
                <a:latin typeface="+mn-lt"/>
                <a:ea typeface="+mn-ea"/>
                <a:cs typeface="+mn-cs"/>
              </a:rPr>
              <a:t> och används som benämning för det fysikaliska fenomen då atomkärnor klyvs. Något som sker i processerna i ett kärnkraftverk. </a:t>
            </a:r>
          </a:p>
          <a:p>
            <a:endParaRPr lang="sv-SE" sz="1200" kern="1200" baseline="0" dirty="0" smtClean="0">
              <a:solidFill>
                <a:schemeClr val="tx1"/>
              </a:solidFill>
              <a:latin typeface="+mn-lt"/>
              <a:ea typeface="+mn-ea"/>
              <a:cs typeface="+mn-cs"/>
            </a:endParaRPr>
          </a:p>
          <a:p>
            <a:r>
              <a:rPr sz="1200" kern="1200" dirty="0" smtClean="0">
                <a:solidFill>
                  <a:schemeClr val="tx1"/>
                </a:solidFill>
                <a:latin typeface="+mn-lt"/>
                <a:ea typeface="+mn-ea"/>
                <a:cs typeface="+mn-cs"/>
              </a:rPr>
              <a:t>I denna process frigörs enorma mängder energi</a:t>
            </a:r>
            <a:r>
              <a:rPr lang="sv-SE" sz="1200" kern="1200" baseline="0" dirty="0" smtClean="0">
                <a:solidFill>
                  <a:schemeClr val="tx1"/>
                </a:solidFill>
                <a:latin typeface="+mn-lt"/>
                <a:ea typeface="+mn-ea"/>
                <a:cs typeface="+mn-cs"/>
              </a:rPr>
              <a:t> i form av värme. Värmen kan sedan användas i kraftverken för att värma vatten som genererar elektricitet. </a:t>
            </a:r>
          </a:p>
          <a:p>
            <a:endParaRPr lang="sv-SE" sz="1200" kern="1200" baseline="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Som</a:t>
            </a:r>
            <a:r>
              <a:rPr lang="sv-SE" sz="1200" kern="1200" baseline="0" dirty="0" smtClean="0">
                <a:solidFill>
                  <a:schemeClr val="tx1"/>
                </a:solidFill>
                <a:latin typeface="+mn-lt"/>
                <a:ea typeface="+mn-ea"/>
                <a:cs typeface="+mn-cs"/>
              </a:rPr>
              <a:t> bränsle till kärnklyvning används isotoper av grundämnet uran (</a:t>
            </a:r>
            <a:r>
              <a:rPr sz="1200" kern="1200" dirty="0" smtClean="0">
                <a:solidFill>
                  <a:schemeClr val="tx1"/>
                </a:solidFill>
                <a:latin typeface="+mn-lt"/>
                <a:ea typeface="+mn-ea"/>
                <a:cs typeface="+mn-cs"/>
              </a:rPr>
              <a:t>uran-235</a:t>
            </a:r>
            <a:r>
              <a:rPr lang="sv-SE" sz="1200" kern="1200" dirty="0" smtClean="0">
                <a:solidFill>
                  <a:schemeClr val="tx1"/>
                </a:solidFill>
                <a:latin typeface="+mn-lt"/>
                <a:ea typeface="+mn-ea"/>
                <a:cs typeface="+mn-cs"/>
              </a:rPr>
              <a:t>)</a:t>
            </a:r>
            <a:r>
              <a:rPr lang="sv-SE" sz="1200" kern="1200" baseline="0" dirty="0" smtClean="0">
                <a:solidFill>
                  <a:schemeClr val="tx1"/>
                </a:solidFill>
                <a:latin typeface="+mn-lt"/>
                <a:ea typeface="+mn-ea"/>
                <a:cs typeface="+mn-cs"/>
              </a:rPr>
              <a:t>.</a:t>
            </a:r>
            <a:r>
              <a:rPr lang="sv-SE" sz="1200" kern="1200" dirty="0" smtClean="0">
                <a:solidFill>
                  <a:schemeClr val="tx1"/>
                </a:solidFill>
                <a:latin typeface="+mn-lt"/>
                <a:ea typeface="+mn-ea"/>
                <a:cs typeface="+mn-cs"/>
              </a:rPr>
              <a:t> När</a:t>
            </a:r>
            <a:r>
              <a:rPr lang="sv-SE" sz="1200" kern="1200" baseline="0" dirty="0" smtClean="0">
                <a:solidFill>
                  <a:schemeClr val="tx1"/>
                </a:solidFill>
                <a:latin typeface="+mn-lt"/>
                <a:ea typeface="+mn-ea"/>
                <a:cs typeface="+mn-cs"/>
              </a:rPr>
              <a:t> atomkärnor klyvs frigörs inte bara värme utan även </a:t>
            </a:r>
            <a:r>
              <a:rPr sz="1200" kern="1200" dirty="0" smtClean="0">
                <a:solidFill>
                  <a:schemeClr val="tx1"/>
                </a:solidFill>
                <a:latin typeface="+mn-lt"/>
                <a:ea typeface="+mn-ea"/>
                <a:cs typeface="+mn-cs"/>
              </a:rPr>
              <a:t>joniserande strålning</a:t>
            </a:r>
            <a:r>
              <a:rPr lang="sv-SE" sz="1200" kern="1200" baseline="0" dirty="0" smtClean="0">
                <a:solidFill>
                  <a:schemeClr val="tx1"/>
                </a:solidFill>
                <a:latin typeface="+mn-lt"/>
                <a:ea typeface="+mn-ea"/>
                <a:cs typeface="+mn-cs"/>
              </a:rPr>
              <a:t> (radioaktivitet).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Den joniserande strålningen som det använda bränslet avger är mycket skadlig för allt liv. Strålningen är också långlivad, då avfallet från bränslet man använder vid fission är radioaktivt under flera tusen år, vilket ställer höga krav på säkerhet både vid användandet av fissionsteknik och vid förvarandet av det avfall som uppstår i processen.</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 </a:t>
            </a:r>
            <a:endParaRPr lang="sv-SE"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2F4D6B39-BAB7-8342-B0E0-8993C3A2773E}" type="slidenum">
              <a:rPr lang="sv-SE"/>
              <a:pPr/>
              <a:t>16</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baseline="0" dirty="0" smtClean="0"/>
              <a:t>Med detta inledande pass med baskunskaper i energi hoppas vi ha gett en plattform att bygga på. För det finns mycket kvar att lära på </a:t>
            </a:r>
            <a:r>
              <a:rPr lang="sv-SE" baseline="0" smtClean="0"/>
              <a:t>detta område…</a:t>
            </a:r>
          </a:p>
          <a:p>
            <a:r>
              <a:rPr lang="sv-SE" baseline="0" dirty="0" smtClean="0"/>
              <a:t>  </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19</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baseline="0" dirty="0" smtClean="0"/>
              <a:t>Med detta inledande pass med baskunskaper i energi hoppas vi ha gett en plattform att bygga på. För det finns mycket kvar att lära på </a:t>
            </a:r>
            <a:r>
              <a:rPr lang="sv-SE" baseline="0" smtClean="0"/>
              <a:t>detta område…</a:t>
            </a:r>
          </a:p>
          <a:p>
            <a:r>
              <a:rPr lang="sv-SE" baseline="0" dirty="0" smtClean="0"/>
              <a:t>  </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20</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Fortbildningsdagen riktar</a:t>
            </a:r>
            <a:r>
              <a:rPr lang="sv-SE" baseline="0" dirty="0" smtClean="0"/>
              <a:t> sig till lärare inom gymnasie- och grundskolan som undervisar i ämnena So, Natur och Teknikämnen och de som är allmänt intresserade av att lära sig mer om energifrågor. </a:t>
            </a:r>
          </a:p>
          <a:p>
            <a:endParaRPr lang="sv-SE" baseline="0" dirty="0" smtClean="0"/>
          </a:p>
          <a:p>
            <a:r>
              <a:rPr lang="sv-SE" baseline="0" dirty="0" smtClean="0"/>
              <a:t>Programmet är framtaget inom ramen för </a:t>
            </a:r>
            <a:r>
              <a:rPr lang="sv-SE" baseline="0" dirty="0" err="1" smtClean="0"/>
              <a:t>IVAs</a:t>
            </a:r>
            <a:r>
              <a:rPr lang="sv-SE" baseline="0" dirty="0" smtClean="0"/>
              <a:t> och </a:t>
            </a:r>
            <a:r>
              <a:rPr lang="sv-SE" baseline="0" dirty="0" err="1" smtClean="0"/>
              <a:t>KVAs</a:t>
            </a:r>
            <a:r>
              <a:rPr lang="sv-SE" baseline="0" dirty="0" smtClean="0"/>
              <a:t> projekt Vetenskap &amp; Vardag – Aspekter på energi, och är ett koncept under utveckling. </a:t>
            </a:r>
          </a:p>
          <a:p>
            <a:endParaRPr lang="sv-S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Konceptet är en utbyggnad – en förlängning – av det projekt som ursprungligen handlade om att sätta ihop en bok med </a:t>
            </a:r>
            <a:r>
              <a:rPr sz="1200" kern="1200" dirty="0" smtClean="0">
                <a:solidFill>
                  <a:schemeClr val="tx1"/>
                </a:solidFill>
                <a:latin typeface="+mn-lt"/>
                <a:ea typeface="+mn-ea"/>
                <a:cs typeface="+mn-cs"/>
              </a:rPr>
              <a:t>samlad kunskap om energifrågornas stora betydelse på ett sätt som både ökar engagemang</a:t>
            </a:r>
            <a:r>
              <a:rPr lang="sv-SE" sz="1200" kern="1200" dirty="0" smtClean="0">
                <a:solidFill>
                  <a:schemeClr val="tx1"/>
                </a:solidFill>
                <a:latin typeface="+mn-lt"/>
                <a:ea typeface="+mn-ea"/>
                <a:cs typeface="+mn-cs"/>
              </a:rPr>
              <a:t>et</a:t>
            </a:r>
            <a:r>
              <a:rPr sz="1200" kern="1200" dirty="0" smtClean="0">
                <a:solidFill>
                  <a:schemeClr val="tx1"/>
                </a:solidFill>
                <a:latin typeface="+mn-lt"/>
                <a:ea typeface="+mn-ea"/>
                <a:cs typeface="+mn-cs"/>
              </a:rPr>
              <a:t> och tydliggör de utmaningar vi står inför.</a:t>
            </a: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latin typeface="+mn-lt"/>
                <a:ea typeface="+mn-ea"/>
                <a:cs typeface="+mn-cs"/>
              </a:rPr>
              <a:t>Boken</a:t>
            </a:r>
            <a:r>
              <a:rPr lang="sv-SE" sz="1200" kern="1200" baseline="0" dirty="0" smtClean="0">
                <a:solidFill>
                  <a:schemeClr val="tx1"/>
                </a:solidFill>
                <a:latin typeface="+mn-lt"/>
                <a:ea typeface="+mn-ea"/>
                <a:cs typeface="+mn-cs"/>
              </a:rPr>
              <a:t> blev snabbt populär i målgruppen lärare som funnit den användbar både för att öka sin egen kunskap och som arbetsmaterial för elever.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För att ytterligare öka möjligheten för lärare att fortbildas, </a:t>
            </a:r>
            <a:r>
              <a:rPr lang="sv-SE" sz="1200" kern="1200" baseline="0" dirty="0" err="1" smtClean="0">
                <a:solidFill>
                  <a:schemeClr val="tx1"/>
                </a:solidFill>
                <a:latin typeface="+mn-lt"/>
                <a:ea typeface="+mn-ea"/>
                <a:cs typeface="+mn-cs"/>
              </a:rPr>
              <a:t>inspieraras</a:t>
            </a:r>
            <a:r>
              <a:rPr lang="sv-SE" sz="1200" kern="1200" baseline="0" dirty="0" smtClean="0">
                <a:solidFill>
                  <a:schemeClr val="tx1"/>
                </a:solidFill>
                <a:latin typeface="+mn-lt"/>
                <a:ea typeface="+mn-ea"/>
                <a:cs typeface="+mn-cs"/>
              </a:rPr>
              <a:t> och engageras i dessa viktiga frågor har vi utvecklat denna fortbildningsdag.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Dagen är utvecklas i samverkan med ett antal Science Centers runt om i landet. Vattenhallen i Lund, Vetenskapens Hus i Stockholm, </a:t>
            </a:r>
            <a:r>
              <a:rPr lang="sv-SE" sz="1200" kern="1200" baseline="0" dirty="0" err="1" smtClean="0">
                <a:solidFill>
                  <a:schemeClr val="tx1"/>
                </a:solidFill>
                <a:latin typeface="+mn-lt"/>
                <a:ea typeface="+mn-ea"/>
                <a:cs typeface="+mn-cs"/>
              </a:rPr>
              <a:t>Umevatoriet</a:t>
            </a:r>
            <a:r>
              <a:rPr lang="sv-SE" sz="1200" kern="1200" baseline="0" dirty="0" smtClean="0">
                <a:solidFill>
                  <a:schemeClr val="tx1"/>
                </a:solidFill>
                <a:latin typeface="+mn-lt"/>
                <a:ea typeface="+mn-ea"/>
                <a:cs typeface="+mn-cs"/>
              </a:rPr>
              <a:t> i Umeå och </a:t>
            </a:r>
            <a:r>
              <a:rPr lang="sv-SE" sz="1200" kern="1200" baseline="0" dirty="0" err="1" smtClean="0">
                <a:solidFill>
                  <a:schemeClr val="tx1"/>
                </a:solidFill>
                <a:latin typeface="+mn-lt"/>
                <a:ea typeface="+mn-ea"/>
                <a:cs typeface="+mn-cs"/>
              </a:rPr>
              <a:t>Universeum</a:t>
            </a:r>
            <a:r>
              <a:rPr lang="sv-SE" sz="1200" kern="1200" baseline="0" dirty="0" smtClean="0">
                <a:solidFill>
                  <a:schemeClr val="tx1"/>
                </a:solidFill>
                <a:latin typeface="+mn-lt"/>
                <a:ea typeface="+mn-ea"/>
                <a:cs typeface="+mn-cs"/>
              </a:rPr>
              <a:t> i Göteborg.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Idag genomförs dagen i samverkan med ….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mn-lt"/>
                <a:ea typeface="+mn-ea"/>
                <a:cs typeface="+mn-cs"/>
              </a:rPr>
              <a:t> </a:t>
            </a:r>
            <a:endParaRPr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solidFill>
                  <a:schemeClr val="bg1"/>
                </a:solidFill>
              </a:rPr>
              <a:t>Energi kan vara både enkelt och</a:t>
            </a:r>
            <a:r>
              <a:rPr lang="sv-SE" baseline="0" dirty="0" smtClean="0">
                <a:solidFill>
                  <a:schemeClr val="bg1"/>
                </a:solidFill>
              </a:rPr>
              <a:t> komplext på en och samma gång.</a:t>
            </a:r>
          </a:p>
          <a:p>
            <a:endParaRPr lang="sv-SE" baseline="0" dirty="0" smtClean="0">
              <a:solidFill>
                <a:schemeClr val="bg1"/>
              </a:solidFill>
            </a:endParaRPr>
          </a:p>
          <a:p>
            <a:r>
              <a:rPr lang="sv-SE" baseline="0" dirty="0" smtClean="0">
                <a:solidFill>
                  <a:schemeClr val="bg1"/>
                </a:solidFill>
              </a:rPr>
              <a:t>I energi finns förmågan till förändring, till rörelse eller kapacitet att utföra arbete </a:t>
            </a:r>
          </a:p>
          <a:p>
            <a:endParaRPr lang="sv-SE" baseline="0" dirty="0" smtClean="0">
              <a:solidFill>
                <a:schemeClr val="bg1"/>
              </a:solidFill>
            </a:endParaRPr>
          </a:p>
          <a:p>
            <a:r>
              <a:rPr lang="sv-SE" baseline="0" dirty="0" smtClean="0">
                <a:solidFill>
                  <a:schemeClr val="bg1"/>
                </a:solidFill>
              </a:rPr>
              <a:t>Generellt kan man säga att energi är grunden till allt liv, av energi får vi ljus, näring och värme. </a:t>
            </a:r>
          </a:p>
          <a:p>
            <a:endParaRPr lang="sv-SE" baseline="0" dirty="0" smtClean="0">
              <a:solidFill>
                <a:schemeClr val="bg1"/>
              </a:solidFill>
            </a:endParaRPr>
          </a:p>
          <a:p>
            <a:r>
              <a:rPr lang="sv-SE" baseline="0" dirty="0" smtClean="0">
                <a:solidFill>
                  <a:schemeClr val="bg1"/>
                </a:solidFill>
              </a:rPr>
              <a:t>Om man ska kategorisera vad energi är inom olika ämnesområden kan man sammanfatta det i:</a:t>
            </a:r>
            <a:endParaRPr lang="sv-SE" dirty="0" smtClean="0">
              <a:solidFill>
                <a:schemeClr val="bg1"/>
              </a:solidFill>
            </a:endParaRPr>
          </a:p>
          <a:p>
            <a:endParaRPr lang="sv-SE" dirty="0" smtClean="0">
              <a:solidFill>
                <a:schemeClr val="bg1"/>
              </a:solidFill>
            </a:endParaRPr>
          </a:p>
          <a:p>
            <a:r>
              <a:rPr lang="sv-SE" dirty="0" smtClean="0">
                <a:solidFill>
                  <a:schemeClr val="bg1"/>
                </a:solidFill>
              </a:rPr>
              <a:t>Fysik</a:t>
            </a:r>
            <a:r>
              <a:rPr lang="sv-SE" baseline="0" dirty="0" smtClean="0">
                <a:solidFill>
                  <a:schemeClr val="bg1"/>
                </a:solidFill>
              </a:rPr>
              <a:t> - </a:t>
            </a:r>
            <a:r>
              <a:rPr lang="sv-SE" dirty="0" smtClean="0">
                <a:solidFill>
                  <a:schemeClr val="bg1"/>
                </a:solidFill>
              </a:rPr>
              <a:t> Förmåga att utföra arbete (rörelse eller arbete)</a:t>
            </a:r>
          </a:p>
          <a:p>
            <a:endParaRPr lang="sv-SE" dirty="0" smtClean="0">
              <a:solidFill>
                <a:schemeClr val="bg1"/>
              </a:solidFill>
            </a:endParaRPr>
          </a:p>
          <a:p>
            <a:r>
              <a:rPr lang="sv-SE" dirty="0" smtClean="0">
                <a:solidFill>
                  <a:schemeClr val="bg1"/>
                </a:solidFill>
              </a:rPr>
              <a:t>Kemi: all växelverkan mellan ämnen – bestämmer hastigheten på en reaktion -</a:t>
            </a:r>
            <a:r>
              <a:rPr lang="sv-SE" baseline="0" dirty="0" smtClean="0">
                <a:solidFill>
                  <a:schemeClr val="bg1"/>
                </a:solidFill>
              </a:rPr>
              <a:t> </a:t>
            </a:r>
            <a:r>
              <a:rPr lang="sv-SE" dirty="0" smtClean="0">
                <a:solidFill>
                  <a:schemeClr val="bg1"/>
                </a:solidFill>
              </a:rPr>
              <a:t>vilket</a:t>
            </a:r>
            <a:r>
              <a:rPr lang="sv-SE" baseline="0" dirty="0" smtClean="0">
                <a:solidFill>
                  <a:schemeClr val="bg1"/>
                </a:solidFill>
              </a:rPr>
              <a:t> genererar värme</a:t>
            </a:r>
            <a:endParaRPr lang="sv-SE" dirty="0" smtClean="0">
              <a:solidFill>
                <a:schemeClr val="bg1"/>
              </a:solidFill>
            </a:endParaRPr>
          </a:p>
          <a:p>
            <a:endParaRPr lang="sv-SE" dirty="0" smtClean="0">
              <a:solidFill>
                <a:schemeClr val="bg1"/>
              </a:solidFill>
            </a:endParaRPr>
          </a:p>
          <a:p>
            <a:r>
              <a:rPr lang="sv-SE" dirty="0" smtClean="0">
                <a:solidFill>
                  <a:schemeClr val="bg1"/>
                </a:solidFill>
              </a:rPr>
              <a:t>Biologi: grunden för alla livsprocesser </a:t>
            </a:r>
            <a:r>
              <a:rPr lang="sv-SE" baseline="0" dirty="0" smtClean="0">
                <a:solidFill>
                  <a:schemeClr val="bg1"/>
                </a:solidFill>
              </a:rPr>
              <a:t> - </a:t>
            </a:r>
            <a:r>
              <a:rPr lang="sv-SE" dirty="0" smtClean="0">
                <a:solidFill>
                  <a:schemeClr val="bg1"/>
                </a:solidFill>
              </a:rPr>
              <a:t>byggstenar till liv, näring och värme</a:t>
            </a:r>
          </a:p>
          <a:p>
            <a:endParaRPr lang="sv-SE" dirty="0" smtClean="0">
              <a:solidFill>
                <a:schemeClr val="bg1"/>
              </a:solidFill>
            </a:endParaRPr>
          </a:p>
          <a:p>
            <a:r>
              <a:rPr lang="sv-SE" dirty="0" smtClean="0">
                <a:solidFill>
                  <a:schemeClr val="bg1"/>
                </a:solidFill>
              </a:rPr>
              <a:t>Inom</a:t>
            </a:r>
            <a:r>
              <a:rPr lang="sv-SE" baseline="0" dirty="0" smtClean="0">
                <a:solidFill>
                  <a:schemeClr val="bg1"/>
                </a:solidFill>
              </a:rPr>
              <a:t> samhällskunskapen har frågor om energi sedan länge varit orsak till diskussion och debatt.   </a:t>
            </a:r>
            <a:endParaRPr lang="sv-SE" dirty="0" smtClean="0">
              <a:solidFill>
                <a:schemeClr val="bg1"/>
              </a:solidFill>
            </a:endParaRPr>
          </a:p>
          <a:p>
            <a:pPr algn="ctr"/>
            <a:endParaRPr lang="sv-SE" sz="2000" b="1" kern="1200" dirty="0" smtClean="0">
              <a:solidFill>
                <a:schemeClr val="accent3"/>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sz="1200" kern="1200" dirty="0" smtClean="0">
                <a:solidFill>
                  <a:schemeClr val="tx1"/>
                </a:solidFill>
                <a:latin typeface="+mn-lt"/>
                <a:ea typeface="+mn-ea"/>
                <a:cs typeface="+mn-cs"/>
              </a:rPr>
              <a:t>Det finns ingen entydig och sammanfattande definition för energi. Man använder olika definitioner för olika energiformer.</a:t>
            </a:r>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r>
              <a:rPr sz="1200" kern="1200" dirty="0" smtClean="0">
                <a:solidFill>
                  <a:schemeClr val="tx1"/>
                </a:solidFill>
                <a:latin typeface="+mn-lt"/>
                <a:ea typeface="+mn-ea"/>
                <a:cs typeface="+mn-cs"/>
              </a:rPr>
              <a:t>Enligt det internationella måttenhetssystemet är grundenheten för energi joule (J), men även enheterna kalori (kcal) och wattimme (W · h) är vanliga måttenheter för energi. </a:t>
            </a:r>
          </a:p>
          <a:p>
            <a:endParaRPr lang="sv-SE" sz="1200" kern="1200" dirty="0" smtClean="0">
              <a:solidFill>
                <a:schemeClr val="bg1"/>
              </a:solidFill>
              <a:latin typeface="+mn-lt"/>
              <a:ea typeface="+mn-ea"/>
              <a:cs typeface="+mn-cs"/>
            </a:endParaRPr>
          </a:p>
          <a:p>
            <a:r>
              <a:rPr lang="sv-SE" sz="1200" kern="1200" dirty="0" smtClean="0">
                <a:solidFill>
                  <a:schemeClr val="bg1"/>
                </a:solidFill>
                <a:latin typeface="+mn-lt"/>
                <a:ea typeface="+mn-ea"/>
                <a:cs typeface="+mn-cs"/>
              </a:rPr>
              <a:t>Effekt (Watt) är energi per tidsenhet, alltså den kraft som krävs för att utföra något under en viss tid.</a:t>
            </a:r>
          </a:p>
          <a:p>
            <a:endParaRPr lang="sv-SE" sz="1200" kern="1200" dirty="0" smtClean="0">
              <a:solidFill>
                <a:schemeClr val="bg1"/>
              </a:solidFill>
              <a:latin typeface="+mn-lt"/>
              <a:ea typeface="+mn-ea"/>
              <a:cs typeface="+mn-cs"/>
            </a:endParaRPr>
          </a:p>
          <a:p>
            <a:r>
              <a:rPr lang="sv-SE" sz="1200" kern="1200" dirty="0" smtClean="0">
                <a:solidFill>
                  <a:schemeClr val="bg1"/>
                </a:solidFill>
                <a:latin typeface="+mn-lt"/>
                <a:ea typeface="+mn-ea"/>
                <a:cs typeface="+mn-cs"/>
              </a:rPr>
              <a:t>Energi är alltså det arbete som krävs för att utföra en prestation under en viss tid</a:t>
            </a:r>
            <a:r>
              <a:rPr lang="sv-SE" sz="1200" kern="1200" baseline="0" dirty="0" smtClean="0">
                <a:solidFill>
                  <a:schemeClr val="bg1"/>
                </a:solidFill>
                <a:latin typeface="+mn-lt"/>
                <a:ea typeface="+mn-ea"/>
                <a:cs typeface="+mn-cs"/>
              </a:rPr>
              <a:t> = </a:t>
            </a:r>
            <a:r>
              <a:rPr lang="sv-SE" sz="1200" kern="1200" dirty="0" smtClean="0">
                <a:solidFill>
                  <a:schemeClr val="bg1"/>
                </a:solidFill>
                <a:latin typeface="+mn-lt"/>
                <a:ea typeface="+mn-ea"/>
                <a:cs typeface="+mn-cs"/>
              </a:rPr>
              <a:t>resultatet av effekten x tiden.</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latin typeface="+mn-lt"/>
                <a:ea typeface="+mn-ea"/>
                <a:cs typeface="+mn-cs"/>
              </a:rPr>
              <a:t>Vanligt är att energi</a:t>
            </a:r>
            <a:r>
              <a:rPr lang="sv-SE" sz="1200" kern="1200" baseline="0" dirty="0" smtClean="0">
                <a:solidFill>
                  <a:schemeClr val="tx1"/>
                </a:solidFill>
                <a:latin typeface="+mn-lt"/>
                <a:ea typeface="+mn-ea"/>
                <a:cs typeface="+mn-cs"/>
              </a:rPr>
              <a:t> mäts i Ws eller mer vanligt Wh – </a:t>
            </a:r>
            <a:r>
              <a:rPr sz="1200" kern="1200" dirty="0" smtClean="0">
                <a:solidFill>
                  <a:schemeClr val="tx1"/>
                </a:solidFill>
                <a:latin typeface="+mn-lt"/>
                <a:ea typeface="+mn-ea"/>
                <a:cs typeface="+mn-cs"/>
              </a:rPr>
              <a:t>Enheten kilowattimme, kWh (tusen wattimmar), används ofta vid mätning av förbrukning av elektrisk energi.</a:t>
            </a: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latin typeface="+mn-lt"/>
                <a:ea typeface="+mn-ea"/>
                <a:cs typeface="+mn-cs"/>
              </a:rPr>
              <a:t>Måttenheten KWh är nog den</a:t>
            </a:r>
            <a:r>
              <a:rPr lang="sv-SE" sz="1200" kern="1200" baseline="0" dirty="0" smtClean="0">
                <a:solidFill>
                  <a:schemeClr val="tx1"/>
                </a:solidFill>
                <a:latin typeface="+mn-lt"/>
                <a:ea typeface="+mn-ea"/>
                <a:cs typeface="+mn-cs"/>
              </a:rPr>
              <a:t> som vi alla känner oss mest bekanta med. </a:t>
            </a:r>
            <a:endParaRPr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sz="1200" kern="1200" dirty="0" smtClean="0">
              <a:solidFill>
                <a:schemeClr val="tx1"/>
              </a:solidFill>
              <a:latin typeface="+mn-lt"/>
              <a:ea typeface="+mn-ea"/>
              <a:cs typeface="+mn-cs"/>
            </a:endParaRPr>
          </a:p>
          <a:p>
            <a:r>
              <a:rPr lang="sv-SE" sz="1200" kern="1200" dirty="0" smtClean="0">
                <a:solidFill>
                  <a:schemeClr val="bg1"/>
                </a:solidFill>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6</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Hur</a:t>
            </a:r>
            <a:r>
              <a:rPr lang="sv-SE" baseline="0" dirty="0" smtClean="0"/>
              <a:t> mycket är då en kWh? </a:t>
            </a:r>
          </a:p>
          <a:p>
            <a:endParaRPr lang="sv-SE" baseline="0" dirty="0" smtClean="0"/>
          </a:p>
          <a:p>
            <a:r>
              <a:rPr lang="sv-SE" dirty="0" smtClean="0"/>
              <a:t>Inte</a:t>
            </a:r>
            <a:r>
              <a:rPr lang="sv-SE" baseline="0" dirty="0" smtClean="0"/>
              <a:t> minst för att få koll på hushållsekonomin kan det vara intressant att se hur mycket man får för en </a:t>
            </a:r>
            <a:r>
              <a:rPr lang="sv-SE" baseline="0" dirty="0" err="1" smtClean="0"/>
              <a:t>kilowatttimme</a:t>
            </a:r>
            <a:r>
              <a:rPr lang="sv-SE" baseline="0" dirty="0" smtClean="0"/>
              <a:t>.</a:t>
            </a:r>
          </a:p>
          <a:p>
            <a:endParaRPr lang="sv-SE" baseline="0" dirty="0" smtClean="0"/>
          </a:p>
          <a:p>
            <a:r>
              <a:rPr lang="sv-SE" baseline="0" dirty="0" smtClean="0"/>
              <a:t>Här är några exempel på hur mycket man får för 1 kWh via apparater som vi använder i vår vardag.</a:t>
            </a:r>
          </a:p>
          <a:p>
            <a:endParaRPr lang="sv-SE" baseline="0" dirty="0" smtClean="0"/>
          </a:p>
          <a:p>
            <a:pPr algn="l">
              <a:spcAft>
                <a:spcPts val="600"/>
              </a:spcAft>
              <a:buFont typeface="Arial"/>
              <a:buChar char="•"/>
            </a:pPr>
            <a:r>
              <a:rPr lang="sv-SE" b="0" baseline="0" dirty="0" smtClean="0"/>
              <a:t> </a:t>
            </a:r>
            <a:r>
              <a:rPr lang="sv-SE" sz="1000" b="0" kern="1200" dirty="0" smtClean="0">
                <a:solidFill>
                  <a:schemeClr val="bg1"/>
                </a:solidFill>
                <a:latin typeface="+mn-lt"/>
                <a:ea typeface="+mn-ea"/>
                <a:cs typeface="+mn-cs"/>
              </a:rPr>
              <a:t>Glödlampa 40 W – 25 tim</a:t>
            </a:r>
          </a:p>
          <a:p>
            <a:pPr algn="l">
              <a:spcAft>
                <a:spcPts val="600"/>
              </a:spcAft>
              <a:buFont typeface="Arial"/>
              <a:buChar char="•"/>
            </a:pPr>
            <a:r>
              <a:rPr lang="sv-SE" sz="1000" b="0" kern="1200" dirty="0" smtClean="0">
                <a:solidFill>
                  <a:schemeClr val="accent3"/>
                </a:solidFill>
                <a:latin typeface="+mn-lt"/>
                <a:ea typeface="+mn-ea"/>
                <a:cs typeface="+mn-cs"/>
              </a:rPr>
              <a:t> Lågenergilampa 11 W – 91 tim</a:t>
            </a:r>
          </a:p>
          <a:p>
            <a:pPr algn="l">
              <a:spcAft>
                <a:spcPts val="600"/>
              </a:spcAft>
              <a:buFont typeface="Arial"/>
              <a:buChar char="•"/>
            </a:pPr>
            <a:r>
              <a:rPr lang="sv-SE" sz="1000" b="0" kern="1200" dirty="0" smtClean="0">
                <a:solidFill>
                  <a:schemeClr val="bg1"/>
                </a:solidFill>
                <a:latin typeface="+mn-lt"/>
                <a:ea typeface="+mn-ea"/>
                <a:cs typeface="+mn-cs"/>
              </a:rPr>
              <a:t> Dammsugare 1000 W – 1 tim</a:t>
            </a:r>
          </a:p>
          <a:p>
            <a:pPr algn="l">
              <a:spcAft>
                <a:spcPts val="600"/>
              </a:spcAft>
              <a:buFont typeface="Arial"/>
              <a:buChar char="•"/>
            </a:pPr>
            <a:r>
              <a:rPr lang="sv-SE" sz="1000" b="0" kern="1200" dirty="0" smtClean="0">
                <a:solidFill>
                  <a:srgbClr val="EE813C"/>
                </a:solidFill>
                <a:latin typeface="+mn-lt"/>
                <a:ea typeface="+mn-ea"/>
                <a:cs typeface="+mn-cs"/>
              </a:rPr>
              <a:t> Skrivare standby 40 W – 100 tim</a:t>
            </a:r>
          </a:p>
          <a:p>
            <a:pPr algn="l">
              <a:spcAft>
                <a:spcPts val="600"/>
              </a:spcAft>
              <a:buFont typeface="Arial"/>
              <a:buChar char="•"/>
            </a:pPr>
            <a:r>
              <a:rPr lang="sv-SE" sz="1000" b="0" kern="1200" dirty="0" smtClean="0">
                <a:solidFill>
                  <a:schemeClr val="bg1"/>
                </a:solidFill>
                <a:latin typeface="+mn-lt"/>
                <a:ea typeface="+mn-ea"/>
                <a:cs typeface="+mn-cs"/>
              </a:rPr>
              <a:t> Kaffebryggare 800 W – 1,25 tim</a:t>
            </a:r>
          </a:p>
          <a:p>
            <a:pPr algn="l">
              <a:spcAft>
                <a:spcPts val="600"/>
              </a:spcAft>
              <a:buFont typeface="Arial"/>
              <a:buChar char="•"/>
            </a:pPr>
            <a:endParaRPr lang="sv-SE" sz="1000" b="0" kern="1200" dirty="0" smtClean="0">
              <a:solidFill>
                <a:schemeClr val="bg1"/>
              </a:solidFill>
              <a:latin typeface="+mn-lt"/>
              <a:ea typeface="+mn-ea"/>
              <a:cs typeface="+mn-cs"/>
            </a:endParaRPr>
          </a:p>
          <a:p>
            <a:pPr algn="l">
              <a:spcAft>
                <a:spcPts val="600"/>
              </a:spcAft>
              <a:buFont typeface="Arial"/>
              <a:buNone/>
            </a:pPr>
            <a:r>
              <a:rPr lang="sv-SE" sz="1000" b="0" kern="1200" dirty="0" smtClean="0">
                <a:solidFill>
                  <a:schemeClr val="bg1"/>
                </a:solidFill>
                <a:latin typeface="+mn-lt"/>
                <a:ea typeface="+mn-ea"/>
                <a:cs typeface="+mn-cs"/>
              </a:rPr>
              <a:t>Det är stor skillnad på en äldre TV-modell och en nyare typ om</a:t>
            </a:r>
            <a:r>
              <a:rPr lang="sv-SE" sz="1000" b="0" kern="1200" baseline="0" dirty="0" smtClean="0">
                <a:solidFill>
                  <a:schemeClr val="bg1"/>
                </a:solidFill>
                <a:latin typeface="+mn-lt"/>
                <a:ea typeface="+mn-ea"/>
                <a:cs typeface="+mn-cs"/>
              </a:rPr>
              <a:t> man jämför dem i </a:t>
            </a:r>
            <a:r>
              <a:rPr lang="sv-SE" sz="1000" b="0" kern="1200" baseline="0" dirty="0" err="1" smtClean="0">
                <a:solidFill>
                  <a:schemeClr val="bg1"/>
                </a:solidFill>
                <a:latin typeface="+mn-lt"/>
                <a:ea typeface="+mn-ea"/>
                <a:cs typeface="+mn-cs"/>
              </a:rPr>
              <a:t>standby-läge</a:t>
            </a:r>
            <a:r>
              <a:rPr lang="sv-SE" sz="1000" b="0" kern="1200" baseline="0" dirty="0" smtClean="0">
                <a:solidFill>
                  <a:schemeClr val="bg1"/>
                </a:solidFill>
                <a:latin typeface="+mn-lt"/>
                <a:ea typeface="+mn-ea"/>
                <a:cs typeface="+mn-cs"/>
              </a:rPr>
              <a:t>. I drift är dock inte skillnaden lika stor. </a:t>
            </a:r>
            <a:endParaRPr lang="sv-SE" sz="1000" b="0" kern="1200" dirty="0" smtClean="0">
              <a:solidFill>
                <a:schemeClr val="bg1"/>
              </a:solidFill>
              <a:latin typeface="+mn-lt"/>
              <a:ea typeface="+mn-ea"/>
              <a:cs typeface="+mn-cs"/>
            </a:endParaRPr>
          </a:p>
          <a:p>
            <a:pPr algn="l">
              <a:spcAft>
                <a:spcPts val="600"/>
              </a:spcAft>
              <a:buFont typeface="Arial"/>
              <a:buChar char="•"/>
            </a:pPr>
            <a:r>
              <a:rPr lang="sv-SE" sz="1000" b="0" kern="1200" dirty="0" smtClean="0">
                <a:solidFill>
                  <a:srgbClr val="EE813C"/>
                </a:solidFill>
                <a:latin typeface="+mn-lt"/>
                <a:ea typeface="+mn-ea"/>
                <a:cs typeface="+mn-cs"/>
              </a:rPr>
              <a:t> Äldre TV i drift 140 W – 7,14 tim</a:t>
            </a:r>
          </a:p>
          <a:p>
            <a:pPr algn="l">
              <a:spcAft>
                <a:spcPts val="600"/>
              </a:spcAft>
              <a:buFont typeface="Arial"/>
              <a:buChar char="•"/>
            </a:pPr>
            <a:r>
              <a:rPr lang="sv-SE" sz="1000" b="0" kern="1200" dirty="0" smtClean="0">
                <a:solidFill>
                  <a:schemeClr val="bg1"/>
                </a:solidFill>
                <a:latin typeface="+mn-lt"/>
                <a:ea typeface="+mn-ea"/>
                <a:cs typeface="+mn-cs"/>
              </a:rPr>
              <a:t> LCD TV 42” i drift 215 W – 5 tim</a:t>
            </a:r>
          </a:p>
          <a:p>
            <a:pPr algn="l">
              <a:spcAft>
                <a:spcPts val="600"/>
              </a:spcAft>
              <a:buFont typeface="Arial"/>
              <a:buChar char="•"/>
            </a:pPr>
            <a:r>
              <a:rPr lang="sv-SE" sz="1000" b="0" kern="1200" dirty="0" smtClean="0">
                <a:solidFill>
                  <a:srgbClr val="EE813C"/>
                </a:solidFill>
                <a:latin typeface="+mn-lt"/>
                <a:ea typeface="+mn-ea"/>
                <a:cs typeface="+mn-cs"/>
              </a:rPr>
              <a:t> Äldre TV standby 10 W – 100 tim</a:t>
            </a:r>
          </a:p>
          <a:p>
            <a:pPr algn="l">
              <a:spcAft>
                <a:spcPts val="600"/>
              </a:spcAft>
              <a:buFont typeface="Arial"/>
              <a:buChar char="•"/>
            </a:pPr>
            <a:r>
              <a:rPr lang="sv-SE" sz="1000" b="0" kern="1200" dirty="0" smtClean="0">
                <a:solidFill>
                  <a:schemeClr val="bg1"/>
                </a:solidFill>
                <a:latin typeface="+mn-lt"/>
                <a:ea typeface="+mn-ea"/>
                <a:cs typeface="+mn-cs"/>
              </a:rPr>
              <a:t> LCD TV standby 1 W – 1000 tim</a:t>
            </a:r>
          </a:p>
          <a:p>
            <a:pPr algn="l">
              <a:spcAft>
                <a:spcPts val="600"/>
              </a:spcAft>
              <a:buFont typeface="Arial"/>
              <a:buChar char="•"/>
            </a:pPr>
            <a:endParaRPr lang="sv-SE" sz="1000" b="0" kern="1200" dirty="0" smtClean="0">
              <a:solidFill>
                <a:schemeClr val="bg1"/>
              </a:solidFill>
              <a:latin typeface="+mn-lt"/>
              <a:ea typeface="+mn-ea"/>
              <a:cs typeface="+mn-cs"/>
            </a:endParaRPr>
          </a:p>
          <a:p>
            <a:pPr algn="l">
              <a:spcAft>
                <a:spcPts val="600"/>
              </a:spcAft>
              <a:buFont typeface="Arial"/>
              <a:buChar char="•"/>
            </a:pPr>
            <a:r>
              <a:rPr lang="sv-SE" sz="1000" b="0" kern="1200" dirty="0" smtClean="0">
                <a:solidFill>
                  <a:schemeClr val="bg1"/>
                </a:solidFill>
                <a:latin typeface="+mn-lt"/>
                <a:ea typeface="+mn-ea"/>
                <a:cs typeface="+mn-cs"/>
              </a:rPr>
              <a:t>Det</a:t>
            </a:r>
            <a:r>
              <a:rPr lang="sv-SE" sz="1000" b="0" kern="1200" baseline="0" dirty="0" smtClean="0">
                <a:solidFill>
                  <a:schemeClr val="bg1"/>
                </a:solidFill>
                <a:latin typeface="+mn-lt"/>
                <a:ea typeface="+mn-ea"/>
                <a:cs typeface="+mn-cs"/>
              </a:rPr>
              <a:t> har blivit allt vanligare med infravärme som </a:t>
            </a:r>
            <a:r>
              <a:rPr lang="sv-SE" sz="1000" b="0" kern="1200" baseline="0" dirty="0" err="1" smtClean="0">
                <a:solidFill>
                  <a:schemeClr val="bg1"/>
                </a:solidFill>
                <a:latin typeface="+mn-lt"/>
                <a:ea typeface="+mn-ea"/>
                <a:cs typeface="+mn-cs"/>
              </a:rPr>
              <a:t>uppvärming</a:t>
            </a:r>
            <a:r>
              <a:rPr lang="sv-SE" sz="1000" b="0" kern="1200" baseline="0" dirty="0" smtClean="0">
                <a:solidFill>
                  <a:schemeClr val="bg1"/>
                </a:solidFill>
                <a:latin typeface="+mn-lt"/>
                <a:ea typeface="+mn-ea"/>
                <a:cs typeface="+mn-cs"/>
              </a:rPr>
              <a:t> då vi vill sitta kvar på uteserveringar och altaner även när kvällarna blir kyliga. För en KWh får man värme på altanen i 30 min. </a:t>
            </a:r>
            <a:endParaRPr lang="sv-SE" sz="1000" b="0" kern="1200" dirty="0" smtClean="0">
              <a:solidFill>
                <a:schemeClr val="bg1"/>
              </a:solidFill>
              <a:latin typeface="+mn-lt"/>
              <a:ea typeface="+mn-ea"/>
              <a:cs typeface="+mn-cs"/>
            </a:endParaRPr>
          </a:p>
          <a:p>
            <a:endParaRPr lang="sv-SE" baseline="0" dirty="0" smtClean="0"/>
          </a:p>
          <a:p>
            <a:r>
              <a:rPr sz="1200" kern="1200" dirty="0" smtClean="0">
                <a:solidFill>
                  <a:schemeClr val="tx1"/>
                </a:solidFill>
                <a:latin typeface="+mn-lt"/>
                <a:ea typeface="+mn-ea"/>
                <a:cs typeface="+mn-cs"/>
              </a:rPr>
              <a:t>… i hushållselen (om man undantar den del som står för uppvärmningen av våra bostäder) har belysning blivit den största posten. Samtidigt minskar energiförbrukningen till vitvaror då dessa i regel blivit energisnålare och effektivare.</a:t>
            </a:r>
            <a:endParaRPr lang="sv-SE" sz="1200" kern="1200" dirty="0" smtClean="0">
              <a:solidFill>
                <a:schemeClr val="tx1"/>
              </a:solidFill>
              <a:latin typeface="+mn-lt"/>
              <a:ea typeface="+mn-ea"/>
              <a:cs typeface="+mn-cs"/>
            </a:endParaRPr>
          </a:p>
          <a:p>
            <a:endParaRPr sz="1200" kern="1200" dirty="0" smtClean="0">
              <a:solidFill>
                <a:schemeClr val="tx1"/>
              </a:solidFill>
              <a:latin typeface="+mn-lt"/>
              <a:ea typeface="+mn-ea"/>
              <a:cs typeface="+mn-cs"/>
            </a:endParaRPr>
          </a:p>
          <a:p>
            <a:r>
              <a:rPr sz="1200" kern="1200" dirty="0" smtClean="0">
                <a:solidFill>
                  <a:schemeClr val="tx1"/>
                </a:solidFill>
                <a:latin typeface="+mn-lt"/>
                <a:ea typeface="+mn-ea"/>
                <a:cs typeface="+mn-cs"/>
              </a:rPr>
              <a:t>Enligt Energimyndigheten har ett hushåll i genomsnitt 10­15 apparater som är i ständigt stand by­läge och förbrukar el när de är tillsynes avstängda. Beräkningar säger att 30­40 procent av den energi som en enskild apparat förbrukar under en livstid är stand by­el. Det innebär att så mycket som 10 procent av den totala hushållselen förbrukas av en apparat i viloläge – en apparat som inte används. För ett hushåll med en total årsförbrukning på 5000 kWh innebär det en möjlig besparing på ca 600 kronor per år.</a:t>
            </a:r>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Det</a:t>
            </a:r>
            <a:r>
              <a:rPr lang="sv-SE" sz="1200" kern="1200" baseline="0" dirty="0" smtClean="0">
                <a:solidFill>
                  <a:schemeClr val="tx1"/>
                </a:solidFill>
                <a:latin typeface="+mn-lt"/>
                <a:ea typeface="+mn-ea"/>
                <a:cs typeface="+mn-cs"/>
              </a:rPr>
              <a:t> finns flera webbplatser där du kan få information om och beräkna hur mycket olika hushållsapparater och andra elektriska prylar drar. Bland annat har Energimyndigheten mycket fakta.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Källa till listan i denna bild är Västerbergslagens Energi AB: http://www.vbenergi.se/miljo/spara_energi/sa_lange_racker_1_kwh.aspx</a:t>
            </a:r>
          </a:p>
          <a:p>
            <a:endParaRPr lang="sv-SE" sz="1200" kern="1200" baseline="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7</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sz="1200" kern="1200" dirty="0" smtClean="0">
                <a:solidFill>
                  <a:schemeClr val="tx1"/>
                </a:solidFill>
                <a:latin typeface="+mn-lt"/>
                <a:ea typeface="+mn-ea"/>
                <a:cs typeface="+mn-cs"/>
              </a:rPr>
              <a:t>Åter</a:t>
            </a:r>
            <a:r>
              <a:rPr lang="sv-SE" sz="1200" kern="1200" baseline="0" dirty="0" smtClean="0">
                <a:solidFill>
                  <a:schemeClr val="tx1"/>
                </a:solidFill>
                <a:latin typeface="+mn-lt"/>
                <a:ea typeface="+mn-ea"/>
                <a:cs typeface="+mn-cs"/>
              </a:rPr>
              <a:t> till det mer elementära baskunskaperna inom energi: TERMODYNAMIK</a:t>
            </a:r>
          </a:p>
          <a:p>
            <a:endParaRPr lang="sv-SE" sz="1200" kern="1200" baseline="0" dirty="0" smtClean="0">
              <a:solidFill>
                <a:schemeClr val="tx1"/>
              </a:solidFill>
              <a:latin typeface="+mn-lt"/>
              <a:ea typeface="+mn-ea"/>
              <a:cs typeface="+mn-cs"/>
            </a:endParaRPr>
          </a:p>
          <a:p>
            <a:r>
              <a:rPr sz="1200" kern="1200" dirty="0" smtClean="0">
                <a:solidFill>
                  <a:schemeClr val="tx1"/>
                </a:solidFill>
                <a:latin typeface="+mn-lt"/>
                <a:ea typeface="+mn-ea"/>
                <a:cs typeface="+mn-cs"/>
              </a:rPr>
              <a:t>Termodynamikens första huvudsats</a:t>
            </a:r>
            <a:r>
              <a:rPr lang="sv-SE" sz="1200" kern="1200" dirty="0" smtClean="0">
                <a:solidFill>
                  <a:schemeClr val="tx1"/>
                </a:solidFill>
                <a:latin typeface="+mn-lt"/>
                <a:ea typeface="+mn-ea"/>
                <a:cs typeface="+mn-cs"/>
              </a:rPr>
              <a:t>,</a:t>
            </a:r>
            <a:r>
              <a:rPr sz="1200" kern="1200" dirty="0" smtClean="0">
                <a:solidFill>
                  <a:schemeClr val="tx1"/>
                </a:solidFill>
                <a:latin typeface="+mn-lt"/>
                <a:ea typeface="+mn-ea"/>
                <a:cs typeface="+mn-cs"/>
              </a:rPr>
              <a:t> också kallad energiprincipen, eller lagen om energins bevarande</a:t>
            </a:r>
            <a:r>
              <a:rPr lang="sv-SE" sz="1200" kern="1200" dirty="0" smtClean="0">
                <a:solidFill>
                  <a:schemeClr val="tx1"/>
                </a:solidFill>
                <a:latin typeface="+mn-lt"/>
                <a:ea typeface="+mn-ea"/>
                <a:cs typeface="+mn-cs"/>
              </a:rPr>
              <a:t>,</a:t>
            </a:r>
            <a:r>
              <a:rPr sz="1200" kern="1200" dirty="0" smtClean="0">
                <a:solidFill>
                  <a:schemeClr val="tx1"/>
                </a:solidFill>
                <a:latin typeface="+mn-lt"/>
                <a:ea typeface="+mn-ea"/>
                <a:cs typeface="+mn-cs"/>
              </a:rPr>
              <a:t> säger att energi varken kan skapas eller förstöras – den kan bara omvandlas från en form till en annan.  Det innebär att den energi som finns på jorden idag alltid har funnits här, det är bara energins olika tillstånd som förändrats över tiden.</a:t>
            </a:r>
            <a:endParaRPr lang="sv-SE" sz="1200" kern="1200" dirty="0" smtClean="0">
              <a:solidFill>
                <a:schemeClr val="tx1"/>
              </a:solidFill>
              <a:latin typeface="+mn-lt"/>
              <a:ea typeface="+mn-ea"/>
              <a:cs typeface="+mn-cs"/>
            </a:endParaRPr>
          </a:p>
          <a:p>
            <a:endParaRPr sz="1200" kern="1200" dirty="0" smtClean="0">
              <a:solidFill>
                <a:schemeClr val="tx1"/>
              </a:solidFill>
              <a:latin typeface="+mn-lt"/>
              <a:ea typeface="+mn-ea"/>
              <a:cs typeface="+mn-cs"/>
            </a:endParaRPr>
          </a:p>
          <a:p>
            <a:r>
              <a:rPr sz="1200" kern="1200" dirty="0" smtClean="0">
                <a:solidFill>
                  <a:schemeClr val="tx1"/>
                </a:solidFill>
                <a:latin typeface="+mn-lt"/>
                <a:ea typeface="+mn-ea"/>
                <a:cs typeface="+mn-cs"/>
              </a:rPr>
              <a:t>Termodynamikens andra huvudsats säger att entropin – oordningen – ökar för varje steg som energi omvandlas. Entropin är ett mått på hur stor del av värmeenergin i ett system som saknar förmåga till att omvandlas till någon form av arbete.</a:t>
            </a:r>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r>
              <a:rPr sz="1200" kern="1200" dirty="0" smtClean="0">
                <a:solidFill>
                  <a:schemeClr val="tx1"/>
                </a:solidFill>
                <a:latin typeface="+mn-lt"/>
                <a:ea typeface="+mn-ea"/>
                <a:cs typeface="+mn-cs"/>
              </a:rPr>
              <a:t>De termodynamiska grundprinciperna gäller för i stort sett ett alla aktiviteter och processer i naturen i interaktion mellan materia och energi. Kunskapen ligger till grund för beräkningar och antaganden inom en mängd områden, i all från hur växterm djur och människor fungerar till hur kärnkraftverk och motorer fungerar. </a:t>
            </a:r>
          </a:p>
          <a:p>
            <a:r>
              <a:rPr sz="1200" kern="1200" dirty="0" smtClean="0">
                <a:solidFill>
                  <a:schemeClr val="tx1"/>
                </a:solidFill>
                <a:latin typeface="+mn-lt"/>
                <a:ea typeface="+mn-ea"/>
                <a:cs typeface="+mn-cs"/>
              </a:rPr>
              <a:t>Inom till exempel kyl- och värmeteknik har man utvecklat metoder för att motverka det faktum att värme flödar från en hög temperatur till en låg – helt i enlighet med termodynamikens andra huvudsats – tekniken går ut på att skapa värme eller kyla i ett rum eller utrymme (i ett rum, i ett kylskåp, en badbassäng eller liknande) genom att motverka det naturliga värmeflödet. </a:t>
            </a:r>
          </a:p>
          <a:p>
            <a:endParaRPr lang="sv-SE" sz="1200" kern="1200" dirty="0" smtClean="0">
              <a:solidFill>
                <a:schemeClr val="tx1"/>
              </a:solidFill>
              <a:latin typeface="+mn-lt"/>
              <a:ea typeface="+mn-ea"/>
              <a:cs typeface="+mn-cs"/>
            </a:endParaRPr>
          </a:p>
          <a:p>
            <a:r>
              <a:rPr sz="1200" kern="1200" dirty="0" smtClean="0">
                <a:solidFill>
                  <a:schemeClr val="tx1"/>
                </a:solidFill>
                <a:latin typeface="+mn-lt"/>
                <a:ea typeface="+mn-ea"/>
                <a:cs typeface="+mn-cs"/>
              </a:rPr>
              <a:t> </a:t>
            </a:r>
          </a:p>
          <a:p>
            <a:pPr algn="ctr"/>
            <a:endParaRPr lang="sv-SE" sz="2000" b="1" kern="1200" dirty="0" smtClean="0">
              <a:solidFill>
                <a:schemeClr val="accent3"/>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8</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Energibärare</a:t>
            </a:r>
            <a:r>
              <a:rPr lang="sv-SE" baseline="0" dirty="0" smtClean="0"/>
              <a:t> = </a:t>
            </a:r>
            <a:r>
              <a:rPr lang="sv-SE" dirty="0" smtClean="0"/>
              <a:t>Ett ämne eller ett tillstånd som kan användas för att lagra, förflytta eller överföra energi.</a:t>
            </a:r>
          </a:p>
          <a:p>
            <a:endParaRPr lang="sv-SE" dirty="0" smtClean="0"/>
          </a:p>
          <a:p>
            <a:r>
              <a:rPr lang="sv-SE" dirty="0" smtClean="0"/>
              <a:t>Bränslen är energibärare med kemiskt bunden energi</a:t>
            </a:r>
            <a:r>
              <a:rPr lang="sv-SE" baseline="0" dirty="0" smtClean="0"/>
              <a:t> exempelvis kol, olja, fossilgas eller olika former av biogas. </a:t>
            </a:r>
            <a:r>
              <a:rPr lang="sv-SE" dirty="0" smtClean="0"/>
              <a:t> </a:t>
            </a:r>
          </a:p>
          <a:p>
            <a:endParaRPr lang="sv-SE" dirty="0" smtClean="0"/>
          </a:p>
          <a:p>
            <a:r>
              <a:rPr lang="sv-SE" dirty="0" smtClean="0"/>
              <a:t>Elektricitet är en energibärare som kräver att spänning och strömstyrka upprätthålls vid definierade nivåer. </a:t>
            </a:r>
          </a:p>
          <a:p>
            <a:endParaRPr lang="sv-SE" dirty="0" smtClean="0"/>
          </a:p>
          <a:p>
            <a:r>
              <a:rPr lang="sv-SE" dirty="0" smtClean="0"/>
              <a:t>I vattenmagasin lagras lägesenergi (potentiell energi). </a:t>
            </a:r>
          </a:p>
          <a:p>
            <a:endParaRPr lang="sv-SE" dirty="0" smtClean="0"/>
          </a:p>
          <a:p>
            <a:r>
              <a:rPr lang="sv-SE" dirty="0" smtClean="0"/>
              <a:t>Hetvatten i fjärrvärme är en energibärare som överför värmeenergi till fastigheter. Kylt vatten i fjärrkyla är en energibärare som upptar värmeenergi från fastigheter. </a:t>
            </a:r>
          </a:p>
          <a:p>
            <a:endParaRPr lang="sv-SE" dirty="0" smtClean="0"/>
          </a:p>
          <a:p>
            <a:r>
              <a:rPr lang="sv-SE" dirty="0" smtClean="0"/>
              <a:t>Vätgas är en energibärare som måste produceras från andra energikällor.</a:t>
            </a:r>
          </a:p>
          <a:p>
            <a:endParaRPr lang="sv-SE" dirty="0" smtClean="0"/>
          </a:p>
          <a:p>
            <a:r>
              <a:rPr sz="1200" kern="1200" dirty="0" smtClean="0">
                <a:solidFill>
                  <a:schemeClr val="tx1"/>
                </a:solidFill>
                <a:latin typeface="+mn-lt"/>
                <a:ea typeface="+mn-ea"/>
                <a:cs typeface="+mn-cs"/>
              </a:rPr>
              <a:t>De flesta former av energi kan – mer eller mindre enkelt – omvandlas till elektricitet. Tvärtemot vad många tror är el inte en energiform, utan en energibärare. Energi kan komma ifrån fossilt bränsle (olja, kol, fossilgas), vatten­, vind­, våg­ och solkraft, biobränsle eller kärnkraft innan den omvandlas till elektricitet.</a:t>
            </a:r>
            <a:endParaRPr lang="sv-SE" sz="1200" kern="1200" dirty="0" smtClean="0">
              <a:solidFill>
                <a:schemeClr val="tx1"/>
              </a:solidFill>
              <a:latin typeface="+mn-lt"/>
              <a:ea typeface="+mn-ea"/>
              <a:cs typeface="+mn-cs"/>
            </a:endParaRPr>
          </a:p>
          <a:p>
            <a:endParaRPr sz="1200" kern="1200" dirty="0" smtClean="0">
              <a:solidFill>
                <a:schemeClr val="tx1"/>
              </a:solidFill>
              <a:latin typeface="+mn-lt"/>
              <a:ea typeface="+mn-ea"/>
              <a:cs typeface="+mn-cs"/>
            </a:endParaRPr>
          </a:p>
          <a:p>
            <a:r>
              <a:rPr sz="1200" kern="1200" dirty="0" smtClean="0">
                <a:solidFill>
                  <a:schemeClr val="tx1"/>
                </a:solidFill>
                <a:latin typeface="+mn-lt"/>
                <a:ea typeface="+mn-ea"/>
                <a:cs typeface="+mn-cs"/>
              </a:rPr>
              <a:t>Som energibärare i ett framtida energisystem kan förutom el också biogas och fossilgas, eventuellt även väte, komma att spela en roll. Väte i vätske­ eller gasform kan framställas antingen genom energikrävande elektrolys av vatten, produktion ur fossila bränslen och biobränslen och i en framtid kanske genom artificiell fotosyntes. Med dagens kända teknik är det dock svårt att lagra och transportera vätgas och det krävs speciell utrustning för att hantera den. </a:t>
            </a:r>
          </a:p>
          <a:p>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9</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sz="1200" kern="1200" dirty="0" smtClean="0">
                <a:solidFill>
                  <a:schemeClr val="tx1"/>
                </a:solidFill>
                <a:latin typeface="+mn-lt"/>
                <a:ea typeface="+mn-ea"/>
                <a:cs typeface="+mn-cs"/>
              </a:rPr>
              <a:t>En aspekt på energins värde är att se till olika energikällors effektivitet och användningsområden. Den helt omvandlingsbara delen av energin kallas för exergi, den del som kan konsumeras. </a:t>
            </a:r>
          </a:p>
          <a:p>
            <a:r>
              <a:rPr sz="1200" kern="1200" dirty="0" smtClean="0">
                <a:solidFill>
                  <a:schemeClr val="tx1"/>
                </a:solidFill>
                <a:latin typeface="+mn-lt"/>
                <a:ea typeface="+mn-ea"/>
                <a:cs typeface="+mn-cs"/>
              </a:rPr>
              <a:t>Exergibegreppet tar alltså med i beräkningen om och hur energin kan nyttiggöras.</a:t>
            </a:r>
            <a:endParaRPr lang="sv-SE" sz="2000" kern="1200" dirty="0" smtClean="0">
              <a:solidFill>
                <a:schemeClr val="bg1"/>
              </a:solidFill>
              <a:latin typeface="+mn-lt"/>
              <a:ea typeface="+mn-ea"/>
              <a:cs typeface="+mn-cs"/>
            </a:endParaRPr>
          </a:p>
          <a:p>
            <a:endParaRPr lang="sv-SE" sz="1200" kern="1200" dirty="0" smtClean="0">
              <a:solidFill>
                <a:schemeClr val="bg1"/>
              </a:solidFill>
              <a:latin typeface="+mn-lt"/>
              <a:ea typeface="+mn-ea"/>
              <a:cs typeface="+mn-cs"/>
            </a:endParaRPr>
          </a:p>
          <a:p>
            <a:r>
              <a:rPr lang="sv-SE" sz="1200" kern="1200" dirty="0" smtClean="0">
                <a:solidFill>
                  <a:schemeClr val="bg1"/>
                </a:solidFill>
                <a:latin typeface="+mn-lt"/>
                <a:ea typeface="+mn-ea"/>
                <a:cs typeface="+mn-cs"/>
              </a:rPr>
              <a:t>Energi däremot är rörelse eller förmåga till rörelse, alltså inte nödvändigtvis arbete.</a:t>
            </a:r>
          </a:p>
          <a:p>
            <a:endParaRPr lang="sv-SE" sz="2000" kern="1200" dirty="0" smtClean="0">
              <a:solidFill>
                <a:schemeClr val="bg1"/>
              </a:solidFill>
              <a:latin typeface="+mn-lt"/>
              <a:ea typeface="+mn-ea"/>
              <a:cs typeface="+mn-cs"/>
            </a:endParaRPr>
          </a:p>
          <a:p>
            <a:r>
              <a:rPr lang="sv-SE" sz="2000" kern="1200" dirty="0" smtClean="0">
                <a:solidFill>
                  <a:schemeClr val="bg1"/>
                </a:solidFill>
                <a:latin typeface="+mn-lt"/>
                <a:ea typeface="+mn-ea"/>
                <a:cs typeface="+mn-cs"/>
              </a:rPr>
              <a:t>Exergi </a:t>
            </a:r>
            <a:r>
              <a:rPr lang="sv-SE" sz="1200" kern="1200" dirty="0" smtClean="0">
                <a:solidFill>
                  <a:schemeClr val="bg1"/>
                </a:solidFill>
                <a:latin typeface="+mn-lt"/>
                <a:ea typeface="+mn-ea"/>
                <a:cs typeface="+mn-cs"/>
              </a:rPr>
              <a:t>är ordnad rörelse, eller förmåga till arbete. </a:t>
            </a:r>
          </a:p>
          <a:p>
            <a:endParaRPr lang="sv-SE" sz="1200" kern="1200" dirty="0" smtClean="0">
              <a:solidFill>
                <a:schemeClr val="bg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sz="1200" kern="1200" dirty="0" smtClean="0">
                <a:solidFill>
                  <a:schemeClr val="tx1"/>
                </a:solidFill>
                <a:latin typeface="+mn-lt"/>
                <a:ea typeface="+mn-ea"/>
                <a:cs typeface="+mn-cs"/>
              </a:rPr>
              <a:t>Energin bevaras alltid. Om exergin bevaras skulle varje förändring ske utan förluster och skulle därmed vara fullständigt omvändbar.</a:t>
            </a:r>
            <a:r>
              <a:rPr lang="sv-SE" sz="1200" kern="1200" dirty="0" smtClean="0">
                <a:solidFill>
                  <a:schemeClr val="tx1"/>
                </a:solidFill>
                <a:latin typeface="+mn-lt"/>
                <a:ea typeface="+mn-ea"/>
                <a:cs typeface="+mn-cs"/>
              </a:rPr>
              <a:t> Vi skulle inte</a:t>
            </a:r>
            <a:r>
              <a:rPr lang="sv-SE" sz="1200" kern="1200" baseline="0" dirty="0" smtClean="0">
                <a:solidFill>
                  <a:schemeClr val="tx1"/>
                </a:solidFill>
                <a:latin typeface="+mn-lt"/>
                <a:ea typeface="+mn-ea"/>
                <a:cs typeface="+mn-cs"/>
              </a:rPr>
              <a:t> få ut någon värme eller rörelse som förmåga till arbete till exempel för att förflytta oss. </a:t>
            </a:r>
            <a:endParaRPr sz="1200" kern="1200" dirty="0" smtClean="0">
              <a:solidFill>
                <a:schemeClr val="tx1"/>
              </a:solidFill>
              <a:latin typeface="+mn-lt"/>
              <a:ea typeface="+mn-ea"/>
              <a:cs typeface="+mn-cs"/>
            </a:endParaRPr>
          </a:p>
          <a:p>
            <a:endParaRPr lang="sv-SE" sz="1200" kern="1200" dirty="0" smtClean="0">
              <a:solidFill>
                <a:schemeClr val="bg1"/>
              </a:solidFill>
              <a:latin typeface="+mn-lt"/>
              <a:ea typeface="+mn-ea"/>
              <a:cs typeface="+mn-cs"/>
            </a:endParaRPr>
          </a:p>
          <a:p>
            <a:r>
              <a:rPr lang="sv-SE" sz="1200" kern="1200" dirty="0" smtClean="0">
                <a:solidFill>
                  <a:schemeClr val="bg1"/>
                </a:solidFill>
                <a:latin typeface="+mn-lt"/>
                <a:ea typeface="+mn-ea"/>
                <a:cs typeface="+mn-cs"/>
              </a:rPr>
              <a:t>Ur ett </a:t>
            </a:r>
            <a:r>
              <a:rPr lang="sv-SE" sz="1200" kern="1200" dirty="0" err="1" smtClean="0">
                <a:solidFill>
                  <a:schemeClr val="bg1"/>
                </a:solidFill>
                <a:latin typeface="+mn-lt"/>
                <a:ea typeface="+mn-ea"/>
                <a:cs typeface="+mn-cs"/>
              </a:rPr>
              <a:t>exergiperspektiv</a:t>
            </a:r>
            <a:r>
              <a:rPr lang="sv-SE" sz="1200" kern="1200" dirty="0" smtClean="0">
                <a:solidFill>
                  <a:schemeClr val="bg1"/>
                </a:solidFill>
                <a:latin typeface="+mn-lt"/>
                <a:ea typeface="+mn-ea"/>
                <a:cs typeface="+mn-cs"/>
              </a:rPr>
              <a:t> gäller: ju fler användningsområden  – desto värdefullare energiform.</a:t>
            </a:r>
          </a:p>
          <a:p>
            <a:endParaRPr lang="sv-SE" sz="1200" dirty="0" smtClean="0">
              <a:solidFill>
                <a:schemeClr val="bg1"/>
              </a:solidFill>
            </a:endParaRPr>
          </a:p>
          <a:p>
            <a:r>
              <a:rPr lang="sv-SE" sz="1200" dirty="0" smtClean="0">
                <a:solidFill>
                  <a:schemeClr val="bg1"/>
                </a:solidFill>
              </a:rPr>
              <a:t>Energikvalitet med faktor 1,0 (exempelvis elenergi) innebär i praktiken att all energi kan utnyttjas för att uträtta arbete. Energikvalitet med exempelvis faktor 0,2 lämpar sig väl till uppvärmning av hus, men kan inte användas till så mycket annat.</a:t>
            </a:r>
          </a:p>
          <a:p>
            <a:endParaRPr lang="sv-SE"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000" i="0" kern="1200" dirty="0" smtClean="0">
                <a:solidFill>
                  <a:schemeClr val="bg1"/>
                </a:solidFill>
                <a:latin typeface="+mn-lt"/>
                <a:ea typeface="+mn-ea"/>
                <a:cs typeface="+mn-cs"/>
              </a:rPr>
              <a:t>Ofta blandas energi och exergi ihop. Det kan leda till att man drar fel slutsatser och ur effektivitetssynpunkt väljer mindre lämpade energikällor till olika ändamål.</a:t>
            </a:r>
          </a:p>
          <a:p>
            <a:endParaRPr lang="sv-SE" sz="1200" dirty="0" smtClean="0">
              <a:solidFill>
                <a:schemeClr val="bg1"/>
              </a:solidFill>
            </a:endParaRPr>
          </a:p>
          <a:p>
            <a:r>
              <a:rPr lang="sv-SE" sz="1200" kern="1200" dirty="0" smtClean="0">
                <a:solidFill>
                  <a:schemeClr val="bg1"/>
                </a:solidFill>
                <a:latin typeface="+mn-lt"/>
                <a:ea typeface="+mn-ea"/>
                <a:cs typeface="+mn-cs"/>
              </a:rPr>
              <a:t>Därför</a:t>
            </a:r>
            <a:r>
              <a:rPr lang="sv-SE" sz="1200" kern="1200" baseline="0" dirty="0" smtClean="0">
                <a:solidFill>
                  <a:schemeClr val="bg1"/>
                </a:solidFill>
                <a:latin typeface="+mn-lt"/>
                <a:ea typeface="+mn-ea"/>
                <a:cs typeface="+mn-cs"/>
              </a:rPr>
              <a:t> kan detta med exergi, som för många kan framstå som lite krångligt och svårt att förstå, vara bra att känna till. På så sätt blir det lättare för oss att använda rätt energiform till rätt arbete.   </a:t>
            </a:r>
            <a:r>
              <a:rPr lang="sv-SE" sz="1200" kern="1200" dirty="0" smtClean="0">
                <a:solidFill>
                  <a:schemeClr val="bg1"/>
                </a:solidFill>
                <a:latin typeface="+mn-lt"/>
                <a:ea typeface="+mn-ea"/>
                <a:cs typeface="+mn-cs"/>
              </a:rPr>
              <a:t> </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10</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pPr algn="l"/>
            <a:r>
              <a:rPr lang="sv-SE" sz="2000" b="0" kern="1200" dirty="0" smtClean="0">
                <a:solidFill>
                  <a:schemeClr val="accent3"/>
                </a:solidFill>
                <a:latin typeface="+mn-lt"/>
                <a:ea typeface="+mn-ea"/>
                <a:cs typeface="+mn-cs"/>
              </a:rPr>
              <a:t>Människan</a:t>
            </a:r>
            <a:r>
              <a:rPr lang="sv-SE" sz="2000" b="0" kern="1200" baseline="0" dirty="0" smtClean="0">
                <a:solidFill>
                  <a:schemeClr val="accent3"/>
                </a:solidFill>
                <a:latin typeface="+mn-lt"/>
                <a:ea typeface="+mn-ea"/>
                <a:cs typeface="+mn-cs"/>
              </a:rPr>
              <a:t> har i årtusenden haft kunskaper om och förmåga att nyttja den kraft som finns i olika energiformer som finns runt omkring oss. Lägerelden var bara början…</a:t>
            </a:r>
          </a:p>
          <a:p>
            <a:pPr algn="l"/>
            <a:r>
              <a:rPr lang="sv-SE" sz="2000" b="0" kern="1200" baseline="0" dirty="0" smtClean="0">
                <a:solidFill>
                  <a:schemeClr val="accent3"/>
                </a:solidFill>
                <a:latin typeface="+mn-lt"/>
                <a:ea typeface="+mn-ea"/>
                <a:cs typeface="+mn-cs"/>
              </a:rPr>
              <a:t>Med tiden har kunskapen och metoderna utvecklats och förfinats. </a:t>
            </a:r>
          </a:p>
          <a:p>
            <a:pPr algn="l"/>
            <a:r>
              <a:rPr lang="sv-SE" sz="2000" b="0" kern="1200" baseline="0" dirty="0" smtClean="0">
                <a:solidFill>
                  <a:schemeClr val="accent3"/>
                </a:solidFill>
                <a:latin typeface="+mn-lt"/>
                <a:ea typeface="+mn-ea"/>
                <a:cs typeface="+mn-cs"/>
              </a:rPr>
              <a:t>Att fånga kraften i det forsande vattnet eller vindens rörelse är några exempel. </a:t>
            </a:r>
          </a:p>
          <a:p>
            <a:pPr algn="l"/>
            <a:r>
              <a:rPr lang="sv-SE" sz="2000" b="0" kern="1200" baseline="0" dirty="0" smtClean="0">
                <a:solidFill>
                  <a:schemeClr val="accent3"/>
                </a:solidFill>
                <a:latin typeface="+mn-lt"/>
                <a:ea typeface="+mn-ea"/>
                <a:cs typeface="+mn-cs"/>
              </a:rPr>
              <a:t> </a:t>
            </a:r>
          </a:p>
          <a:p>
            <a:pPr algn="l"/>
            <a:endParaRPr lang="sv-SE" sz="2000" b="0" kern="1200" baseline="0" dirty="0" smtClean="0">
              <a:solidFill>
                <a:schemeClr val="accent3"/>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sz="1200" kern="1200" dirty="0" smtClean="0">
                <a:solidFill>
                  <a:schemeClr val="tx1"/>
                </a:solidFill>
                <a:latin typeface="+mn-lt"/>
                <a:ea typeface="+mn-ea"/>
                <a:cs typeface="+mn-cs"/>
              </a:rPr>
              <a:t>Olika tekniker för vattenhjul har funnits sedan flera tusen år tillbaka. Fram till dess att vi uppfann den elektriska växelström generatorn som möjliggjorde att transportera el över längre sträckor var vi beroende av att förlägga industrier i närheten av forsande vatten. </a:t>
            </a:r>
          </a:p>
          <a:p>
            <a:pPr algn="l"/>
            <a:endParaRPr lang="sv-SE" sz="2000" b="0" kern="1200" baseline="0" dirty="0" smtClean="0">
              <a:solidFill>
                <a:schemeClr val="accent3"/>
              </a:solidFill>
              <a:latin typeface="+mn-lt"/>
              <a:ea typeface="+mn-ea"/>
              <a:cs typeface="+mn-cs"/>
            </a:endParaRPr>
          </a:p>
          <a:p>
            <a:pPr algn="l"/>
            <a:r>
              <a:rPr lang="sv-SE" sz="2000" b="0" kern="1200" baseline="0" dirty="0" smtClean="0">
                <a:solidFill>
                  <a:schemeClr val="accent3"/>
                </a:solidFill>
                <a:latin typeface="+mn-lt"/>
                <a:ea typeface="+mn-ea"/>
                <a:cs typeface="+mn-cs"/>
              </a:rPr>
              <a:t>I början av 1900-talet inleds sedan en mer omfattande utbyggnad av vattenkraften i Sveriges norra älvar. Vattnets kraft omvandlas till elektricitet i turbinerna där vattnet forsar genom dammarna – el som sedan forslas både långa och korta sträckor via kraftledningar - något som bidragit till att utveckla industrier från norr till söder.   </a:t>
            </a:r>
          </a:p>
          <a:p>
            <a:pPr algn="l"/>
            <a:endParaRPr lang="sv-SE" sz="2000" b="0" kern="1200" baseline="0" dirty="0" smtClean="0">
              <a:solidFill>
                <a:schemeClr val="accent3"/>
              </a:solidFill>
              <a:latin typeface="+mn-lt"/>
              <a:ea typeface="+mn-ea"/>
              <a:cs typeface="+mn-cs"/>
            </a:endParaRPr>
          </a:p>
          <a:p>
            <a:pPr algn="l"/>
            <a:endParaRPr lang="sv-SE" sz="2000" b="0" kern="1200" dirty="0" smtClean="0">
              <a:solidFill>
                <a:schemeClr val="accent3"/>
              </a:solidFill>
              <a:latin typeface="+mn-lt"/>
              <a:ea typeface="+mn-ea"/>
              <a:cs typeface="+mn-cs"/>
            </a:endParaRPr>
          </a:p>
        </p:txBody>
      </p:sp>
      <p:sp>
        <p:nvSpPr>
          <p:cNvPr id="4" name="Platshållare för bildnummer 3"/>
          <p:cNvSpPr>
            <a:spLocks noGrp="1"/>
          </p:cNvSpPr>
          <p:nvPr>
            <p:ph type="sldNum" sz="quarter" idx="5"/>
          </p:nvPr>
        </p:nvSpPr>
        <p:spPr/>
        <p:txBody>
          <a:bodyPr/>
          <a:lstStyle/>
          <a:p>
            <a:fld id="{2F4D6B39-BAB7-8342-B0E0-8993C3A2773E}" type="slidenum">
              <a:rPr lang="sv-SE"/>
              <a:pPr/>
              <a:t>12</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2800" b="0" cap="none"/>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marL="120650" indent="0" algn="l">
              <a:defRPr/>
            </a:lvl1pPr>
          </a:lstStyle>
          <a:p>
            <a:r>
              <a:rPr lang="sv-SE" smtClean="0"/>
              <a:t>Klicka här för att ändra format</a:t>
            </a:r>
            <a:endParaRPr lang="sv-SE" dirty="0"/>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800" b="0"/>
            </a:lvl1pPr>
          </a:lstStyle>
          <a:p>
            <a:r>
              <a:rPr lang="sv-SE" smtClean="0"/>
              <a:t>Klicka här för att ändra format</a:t>
            </a:r>
            <a:endParaRPr lang="sv-SE" dirty="0"/>
          </a:p>
        </p:txBody>
      </p:sp>
      <p:sp>
        <p:nvSpPr>
          <p:cNvPr id="3" name="Platshållare för innehåll 2"/>
          <p:cNvSpPr>
            <a:spLocks noGrp="1"/>
          </p:cNvSpPr>
          <p:nvPr>
            <p:ph idx="1"/>
          </p:nvPr>
        </p:nvSpPr>
        <p:spPr>
          <a:xfrm>
            <a:off x="3571868" y="285728"/>
            <a:ext cx="5111750" cy="5853113"/>
          </a:xfrm>
        </p:spPr>
        <p:txBody>
          <a:bodyPr>
            <a:norm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normAutofit/>
          </a:bodyPr>
          <a:lstStyle>
            <a:lvl1pPr marL="0" indent="0">
              <a:buNone/>
              <a:defRPr sz="2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rmAutofit/>
          </a:bodyPr>
          <a:lstStyle>
            <a:lvl1pPr algn="l">
              <a:defRPr sz="2800" b="0"/>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n-ea"/>
                <a:cs typeface="+mn-cs"/>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7.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1" Type="http://schemas.openxmlformats.org/officeDocument/2006/relationships/image" Target="../media/image27.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8.jpeg"/><Relationship Id="rId8" Type="http://schemas.openxmlformats.org/officeDocument/2006/relationships/image" Target="../media/image12.jpeg"/><Relationship Id="rId9" Type="http://schemas.openxmlformats.org/officeDocument/2006/relationships/image" Target="../media/image29.jpeg"/><Relationship Id="rId10" Type="http://schemas.openxmlformats.org/officeDocument/2006/relationships/image" Target="../media/image30.jpeg"/><Relationship Id="rId11" Type="http://schemas.openxmlformats.org/officeDocument/2006/relationships/image" Target="../media/image31.jpe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 Id="rId11" Type="http://schemas.openxmlformats.org/officeDocument/2006/relationships/image" Target="../media/image36.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9.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40.jpe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41.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1"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1"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539552" y="188640"/>
            <a:ext cx="8229600" cy="482453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2000" dirty="0" smtClean="0">
              <a:solidFill>
                <a:schemeClr val="accent3"/>
              </a:solidFill>
              <a:latin typeface="+mj-lt"/>
            </a:endParaRPr>
          </a:p>
          <a:p>
            <a:pPr algn="ctr"/>
            <a:r>
              <a:rPr lang="sv-SE" sz="2800" dirty="0" smtClean="0">
                <a:solidFill>
                  <a:schemeClr val="bg1"/>
                </a:solidFill>
                <a:latin typeface="+mj-lt"/>
              </a:rPr>
              <a:t>Välkomna till en fortbildningsdag för lärare!</a:t>
            </a:r>
          </a:p>
          <a:p>
            <a:pPr algn="ctr"/>
            <a:endParaRPr lang="sv-SE" sz="2800" dirty="0" smtClean="0">
              <a:solidFill>
                <a:schemeClr val="bg1"/>
              </a:solidFill>
              <a:latin typeface="+mj-lt"/>
            </a:endParaRPr>
          </a:p>
          <a:p>
            <a:pPr algn="ctr"/>
            <a:r>
              <a:rPr lang="sv-SE" sz="2800" dirty="0" smtClean="0">
                <a:solidFill>
                  <a:srgbClr val="FF0000"/>
                </a:solidFill>
                <a:latin typeface="+mj-lt"/>
              </a:rPr>
              <a:t>BASUTBILDNING (8.35-10.30)</a:t>
            </a:r>
          </a:p>
          <a:p>
            <a:pPr algn="ctr"/>
            <a:r>
              <a:rPr lang="sv-SE" sz="2800" b="1" dirty="0">
                <a:solidFill>
                  <a:srgbClr val="FFCC66"/>
                </a:solidFill>
              </a:rPr>
              <a:t>ENERGI-MÖJLIGHETER </a:t>
            </a:r>
            <a:r>
              <a:rPr lang="sv-SE" sz="2800" b="1">
                <a:solidFill>
                  <a:srgbClr val="FFCC66"/>
                </a:solidFill>
              </a:rPr>
              <a:t>OCH </a:t>
            </a:r>
            <a:r>
              <a:rPr lang="sv-SE" sz="2800" b="1" smtClean="0">
                <a:solidFill>
                  <a:srgbClr val="FFCC66"/>
                </a:solidFill>
              </a:rPr>
              <a:t>DILEMMAN</a:t>
            </a:r>
            <a:endParaRPr lang="sv-SE" sz="2800" dirty="0" smtClean="0">
              <a:solidFill>
                <a:srgbClr val="FF0000"/>
              </a:solidFill>
              <a:latin typeface="+mj-lt"/>
            </a:endParaRPr>
          </a:p>
          <a:p>
            <a:pPr algn="ctr"/>
            <a:endParaRPr lang="sv-SE" sz="2800" dirty="0" smtClean="0">
              <a:solidFill>
                <a:srgbClr val="FF0000"/>
              </a:solidFill>
              <a:latin typeface="+mj-lt"/>
            </a:endParaRPr>
          </a:p>
          <a:p>
            <a:pPr marL="457200" indent="-457200" algn="ctr">
              <a:buAutoNum type="arabicParenR"/>
            </a:pPr>
            <a:r>
              <a:rPr lang="sv-SE" sz="2400" b="1" dirty="0" smtClean="0">
                <a:solidFill>
                  <a:srgbClr val="FFCC66"/>
                </a:solidFill>
                <a:latin typeface="+mj-lt"/>
              </a:rPr>
              <a:t>VAD ÄR ENERGI?</a:t>
            </a:r>
          </a:p>
          <a:p>
            <a:pPr marL="457200" indent="-457200" algn="ctr">
              <a:buAutoNum type="arabicParenR"/>
            </a:pPr>
            <a:endParaRPr lang="sv-SE" sz="2400" b="1" dirty="0" smtClean="0">
              <a:solidFill>
                <a:srgbClr val="FFCC66"/>
              </a:solidFill>
              <a:latin typeface="+mj-lt"/>
            </a:endParaRPr>
          </a:p>
          <a:p>
            <a:pPr algn="ctr"/>
            <a:r>
              <a:rPr lang="sv-SE" sz="2400" b="1" dirty="0" smtClean="0">
                <a:solidFill>
                  <a:srgbClr val="FFCC66"/>
                </a:solidFill>
              </a:rPr>
              <a:t>2)  ASPEKTER PÅ ENERGI</a:t>
            </a:r>
          </a:p>
          <a:p>
            <a:r>
              <a:rPr lang="sv-SE" sz="2400" b="1" dirty="0" smtClean="0">
                <a:solidFill>
                  <a:srgbClr val="FFCC66"/>
                </a:solidFill>
              </a:rPr>
              <a:t>Energisystemet </a:t>
            </a:r>
            <a:r>
              <a:rPr lang="sv-SE" sz="2400" b="1" dirty="0">
                <a:solidFill>
                  <a:srgbClr val="FFCC66"/>
                </a:solidFill>
              </a:rPr>
              <a:t>- </a:t>
            </a:r>
            <a:r>
              <a:rPr lang="sv-SE" sz="2400" dirty="0" smtClean="0">
                <a:solidFill>
                  <a:srgbClr val="FFCC66"/>
                </a:solidFill>
              </a:rPr>
              <a:t>historik</a:t>
            </a:r>
            <a:r>
              <a:rPr lang="sv-SE" sz="2400" dirty="0">
                <a:solidFill>
                  <a:srgbClr val="FFCC66"/>
                </a:solidFill>
              </a:rPr>
              <a:t>, </a:t>
            </a:r>
            <a:r>
              <a:rPr lang="sv-SE" sz="2400" dirty="0" smtClean="0">
                <a:solidFill>
                  <a:srgbClr val="FFCC66"/>
                </a:solidFill>
              </a:rPr>
              <a:t>nuläge </a:t>
            </a:r>
            <a:r>
              <a:rPr lang="sv-SE" sz="2400" dirty="0">
                <a:solidFill>
                  <a:srgbClr val="FFCC66"/>
                </a:solidFill>
              </a:rPr>
              <a:t>och </a:t>
            </a:r>
            <a:r>
              <a:rPr lang="sv-SE" sz="2400" dirty="0" smtClean="0">
                <a:solidFill>
                  <a:srgbClr val="FFCC66"/>
                </a:solidFill>
              </a:rPr>
              <a:t>framtidsscenarier</a:t>
            </a:r>
            <a:endParaRPr lang="sv-SE" sz="2400" dirty="0" smtClean="0">
              <a:solidFill>
                <a:srgbClr val="FFCC66"/>
              </a:solidFill>
              <a:latin typeface="+mj-lt"/>
            </a:endParaRPr>
          </a:p>
          <a:p>
            <a:pPr algn="ctr"/>
            <a:endParaRPr lang="sv-SE" sz="1600" dirty="0" smtClean="0">
              <a:solidFill>
                <a:schemeClr val="accent3"/>
              </a:solidFill>
              <a:latin typeface="+mj-lt"/>
            </a:endParaRPr>
          </a:p>
          <a:p>
            <a:pPr algn="ctr"/>
            <a:endParaRPr lang="sv-SE" sz="1600" dirty="0" smtClean="0">
              <a:solidFill>
                <a:schemeClr val="accent3"/>
              </a:solidFill>
              <a:latin typeface="+mj-lt"/>
            </a:endParaRPr>
          </a:p>
          <a:p>
            <a:pPr algn="ctr"/>
            <a:r>
              <a:rPr lang="sv-SE" sz="1600" dirty="0" smtClean="0">
                <a:solidFill>
                  <a:schemeClr val="accent3"/>
                </a:solidFill>
                <a:latin typeface="+mj-lt"/>
              </a:rPr>
              <a:t>Ett samarrangemang av Fortum, Karlstad kommun, ÅF, samt IVAs och KVAs projekt </a:t>
            </a:r>
            <a:r>
              <a:rPr lang="sv-SE" sz="1600" i="1" dirty="0" smtClean="0">
                <a:solidFill>
                  <a:schemeClr val="accent3"/>
                </a:solidFill>
                <a:latin typeface="+mj-lt"/>
              </a:rPr>
              <a:t>Vetenskap &amp; Vardag – Aspekter på energi</a:t>
            </a:r>
            <a:endParaRPr lang="sv-SE" sz="1600" dirty="0" smtClean="0">
              <a:solidFill>
                <a:schemeClr val="accent3"/>
              </a:solidFill>
              <a:latin typeface="+mj-lt"/>
            </a:endParaRPr>
          </a:p>
          <a:p>
            <a:pPr algn="ctr"/>
            <a:endParaRPr lang="sv-SE" sz="1600" dirty="0" smtClean="0">
              <a:solidFill>
                <a:schemeClr val="accent3"/>
              </a:solidFill>
              <a:latin typeface="+mj-lt"/>
            </a:endParaRPr>
          </a:p>
          <a:p>
            <a:pPr algn="ctr"/>
            <a:endParaRPr lang="sv-SE" sz="2000" dirty="0" smtClean="0">
              <a:solidFill>
                <a:schemeClr val="bg1"/>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5562600" y="2590800"/>
            <a:ext cx="3124200" cy="2514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endParaRPr lang="sv-SE" dirty="0" smtClean="0">
              <a:solidFill>
                <a:schemeClr val="bg1"/>
              </a:solidFill>
              <a:latin typeface="+mj-lt"/>
            </a:endParaRPr>
          </a:p>
          <a:p>
            <a:r>
              <a:rPr lang="sv-SE" sz="1600" i="1" dirty="0" smtClean="0">
                <a:solidFill>
                  <a:schemeClr val="bg1"/>
                </a:solidFill>
                <a:latin typeface="+mj-lt"/>
              </a:rPr>
              <a:t>”Ofta blandas energi och exergi ihop. Det kan leda till att man drar fel </a:t>
            </a:r>
            <a:r>
              <a:rPr lang="sv-SE" sz="1600" i="1" dirty="0" err="1" smtClean="0">
                <a:solidFill>
                  <a:schemeClr val="bg1"/>
                </a:solidFill>
                <a:latin typeface="+mj-lt"/>
              </a:rPr>
              <a:t>slut-satser</a:t>
            </a:r>
            <a:r>
              <a:rPr lang="sv-SE" sz="1600" i="1" dirty="0" smtClean="0">
                <a:solidFill>
                  <a:schemeClr val="bg1"/>
                </a:solidFill>
                <a:latin typeface="+mj-lt"/>
              </a:rPr>
              <a:t> och ur </a:t>
            </a:r>
            <a:r>
              <a:rPr lang="sv-SE" sz="1600" i="1" dirty="0" err="1" smtClean="0">
                <a:solidFill>
                  <a:schemeClr val="bg1"/>
                </a:solidFill>
                <a:latin typeface="+mj-lt"/>
              </a:rPr>
              <a:t>effektivitets-synpunkt</a:t>
            </a:r>
            <a:r>
              <a:rPr lang="sv-SE" sz="1600" i="1" dirty="0" smtClean="0">
                <a:solidFill>
                  <a:schemeClr val="bg1"/>
                </a:solidFill>
                <a:latin typeface="+mj-lt"/>
              </a:rPr>
              <a:t> väljer mindre lämpade energikällor till olika ändamål.”</a:t>
            </a:r>
            <a:endParaRPr lang="sv-SE" sz="1600" dirty="0" smtClean="0">
              <a:solidFill>
                <a:schemeClr val="bg1"/>
              </a:solidFill>
              <a:latin typeface="+mj-lt"/>
            </a:endParaRPr>
          </a:p>
          <a:p>
            <a:endParaRPr lang="sv-SE" sz="1600" dirty="0" smtClean="0">
              <a:solidFill>
                <a:schemeClr val="bg1"/>
              </a:solidFill>
              <a:latin typeface="+mj-lt"/>
            </a:endParaRPr>
          </a:p>
        </p:txBody>
      </p:sp>
      <p:pic>
        <p:nvPicPr>
          <p:cNvPr id="11" name="Bildobjekt 10"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3" name="Bildobjekt 12"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5" name="Bildobjekt 14"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sp>
        <p:nvSpPr>
          <p:cNvPr id="19" name="Rektangel 18"/>
          <p:cNvSpPr/>
          <p:nvPr/>
        </p:nvSpPr>
        <p:spPr>
          <a:xfrm>
            <a:off x="457200" y="457200"/>
            <a:ext cx="5029200" cy="46482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3200" b="1" dirty="0" smtClean="0">
                <a:solidFill>
                  <a:srgbClr val="EE813C"/>
                </a:solidFill>
                <a:latin typeface="+mj-lt"/>
              </a:rPr>
              <a:t>Exergi är ordnad rörelse, eller förmåga till arbete</a:t>
            </a:r>
          </a:p>
          <a:p>
            <a:endParaRPr lang="sv-SE" sz="3200" dirty="0" smtClean="0">
              <a:solidFill>
                <a:schemeClr val="bg1"/>
              </a:solidFill>
              <a:latin typeface="+mj-lt"/>
            </a:endParaRPr>
          </a:p>
          <a:p>
            <a:pPr algn="ctr"/>
            <a:r>
              <a:rPr lang="sv-SE" sz="2000" dirty="0" smtClean="0">
                <a:solidFill>
                  <a:schemeClr val="bg1"/>
                </a:solidFill>
                <a:latin typeface="+mj-lt"/>
              </a:rPr>
              <a:t>Sett ur </a:t>
            </a:r>
            <a:r>
              <a:rPr lang="sv-SE" sz="2000" dirty="0" err="1" smtClean="0">
                <a:solidFill>
                  <a:schemeClr val="bg1"/>
                </a:solidFill>
                <a:latin typeface="+mj-lt"/>
              </a:rPr>
              <a:t>exergiperspektiv</a:t>
            </a:r>
            <a:r>
              <a:rPr lang="sv-SE" sz="2000" dirty="0" smtClean="0">
                <a:solidFill>
                  <a:schemeClr val="bg1"/>
                </a:solidFill>
                <a:latin typeface="+mj-lt"/>
              </a:rPr>
              <a:t> gäller:</a:t>
            </a:r>
          </a:p>
          <a:p>
            <a:pPr algn="ctr"/>
            <a:r>
              <a:rPr lang="sv-SE" sz="2000" dirty="0" smtClean="0">
                <a:solidFill>
                  <a:schemeClr val="bg1"/>
                </a:solidFill>
                <a:latin typeface="+mj-lt"/>
              </a:rPr>
              <a:t> </a:t>
            </a:r>
          </a:p>
          <a:p>
            <a:pPr algn="ctr"/>
            <a:r>
              <a:rPr lang="sv-SE" sz="2000" dirty="0" smtClean="0">
                <a:solidFill>
                  <a:schemeClr val="bg1"/>
                </a:solidFill>
                <a:latin typeface="+mj-lt"/>
              </a:rPr>
              <a:t>ju fler användningsområden  – desto värdefullare energiform.</a:t>
            </a:r>
          </a:p>
          <a:p>
            <a:r>
              <a:rPr lang="sv-SE" sz="2000" dirty="0" smtClean="0">
                <a:solidFill>
                  <a:schemeClr val="bg1"/>
                </a:solidFill>
                <a:latin typeface="+mj-lt"/>
              </a:rPr>
              <a:t> </a:t>
            </a:r>
          </a:p>
          <a:p>
            <a:endParaRPr lang="sv-SE" sz="2000" dirty="0" smtClean="0">
              <a:solidFill>
                <a:schemeClr val="bg1"/>
              </a:solidFill>
              <a:latin typeface="+mj-lt"/>
            </a:endParaRPr>
          </a:p>
          <a:p>
            <a:endParaRPr lang="sv-SE" sz="2000" dirty="0" smtClean="0">
              <a:solidFill>
                <a:schemeClr val="bg1"/>
              </a:solidFill>
              <a:latin typeface="+mj-lt"/>
            </a:endParaRPr>
          </a:p>
          <a:p>
            <a:endParaRPr lang="sv-SE" sz="2000" dirty="0" smtClean="0">
              <a:solidFill>
                <a:schemeClr val="bg1"/>
              </a:solidFill>
              <a:latin typeface="+mj-lt"/>
            </a:endParaRPr>
          </a:p>
          <a:p>
            <a:endParaRPr lang="sv-SE" sz="2000" dirty="0" smtClean="0">
              <a:solidFill>
                <a:schemeClr val="bg1"/>
              </a:solidFill>
              <a:latin typeface="+mj-lt"/>
            </a:endParaRPr>
          </a:p>
          <a:p>
            <a:endParaRPr lang="sv-SE" sz="2000" dirty="0" smtClean="0">
              <a:solidFill>
                <a:schemeClr val="bg1"/>
              </a:solidFill>
              <a:latin typeface="+mj-lt"/>
            </a:endParaRPr>
          </a:p>
        </p:txBody>
      </p:sp>
      <p:pic>
        <p:nvPicPr>
          <p:cNvPr id="12" name="Bildobjekt 11" descr="shutterstock_77215582.jpg"/>
          <p:cNvPicPr>
            <a:picLocks noChangeAspect="1"/>
          </p:cNvPicPr>
          <p:nvPr/>
        </p:nvPicPr>
        <p:blipFill>
          <a:blip r:embed="rId7" cstate="print"/>
          <a:srcRect b="1412"/>
          <a:stretch>
            <a:fillRect/>
          </a:stretch>
        </p:blipFill>
        <p:spPr>
          <a:xfrm>
            <a:off x="5562600" y="457200"/>
            <a:ext cx="3124200" cy="2057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0"/>
          </a:xfrm>
        </p:spPr>
        <p:txBody>
          <a:bodyPr/>
          <a:lstStyle/>
          <a:p>
            <a:r>
              <a:rPr lang="en-US" b="1" dirty="0" err="1">
                <a:solidFill>
                  <a:srgbClr val="0000FF"/>
                </a:solidFill>
              </a:rPr>
              <a:t>Lägesenergi</a:t>
            </a:r>
            <a:r>
              <a:rPr lang="en-US" b="1" dirty="0">
                <a:solidFill>
                  <a:srgbClr val="0000FF"/>
                </a:solidFill>
              </a:rPr>
              <a:t>. </a:t>
            </a:r>
            <a:r>
              <a:rPr lang="en-US" b="1" dirty="0" err="1">
                <a:solidFill>
                  <a:srgbClr val="0000FF"/>
                </a:solidFill>
              </a:rPr>
              <a:t>Rörelseenergi</a:t>
            </a:r>
            <a:r>
              <a:rPr lang="en-US" b="1" dirty="0">
                <a:solidFill>
                  <a:srgbClr val="0000FF"/>
                </a:solidFill>
              </a:rPr>
              <a:t> </a:t>
            </a:r>
            <a:r>
              <a:rPr lang="en-US" b="1" dirty="0" err="1">
                <a:solidFill>
                  <a:srgbClr val="0000FF"/>
                </a:solidFill>
              </a:rPr>
              <a:t>och</a:t>
            </a:r>
            <a:r>
              <a:rPr lang="en-US" b="1" dirty="0">
                <a:solidFill>
                  <a:srgbClr val="0000FF"/>
                </a:solidFill>
              </a:rPr>
              <a:t> </a:t>
            </a:r>
            <a:r>
              <a:rPr lang="en-US" b="1" dirty="0" err="1">
                <a:solidFill>
                  <a:srgbClr val="0000FF"/>
                </a:solidFill>
              </a:rPr>
              <a:t>Exergi</a:t>
            </a:r>
            <a:r>
              <a:rPr lang="en-US" b="1" dirty="0">
                <a:solidFill>
                  <a:srgbClr val="0000FF"/>
                </a:solidFill>
              </a:rPr>
              <a:t/>
            </a:r>
            <a:br>
              <a:rPr lang="en-US" b="1" dirty="0">
                <a:solidFill>
                  <a:srgbClr val="0000FF"/>
                </a:solidFill>
              </a:rPr>
            </a:br>
            <a:endParaRPr lang="en-US" b="1" dirty="0">
              <a:solidFill>
                <a:srgbClr val="0000FF"/>
              </a:solidFill>
            </a:endParaRPr>
          </a:p>
        </p:txBody>
      </p:sp>
      <p:pic>
        <p:nvPicPr>
          <p:cNvPr id="4" name="Picture 3" descr="Screen shot 2014-02-14 at 15.27.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908720"/>
            <a:ext cx="4139278" cy="5589240"/>
          </a:xfrm>
          <a:prstGeom prst="rect">
            <a:avLst/>
          </a:prstGeom>
        </p:spPr>
      </p:pic>
      <p:sp>
        <p:nvSpPr>
          <p:cNvPr id="5" name="TextBox 4"/>
          <p:cNvSpPr txBox="1"/>
          <p:nvPr/>
        </p:nvSpPr>
        <p:spPr>
          <a:xfrm>
            <a:off x="4427984" y="1772816"/>
            <a:ext cx="1378390" cy="369332"/>
          </a:xfrm>
          <a:prstGeom prst="rect">
            <a:avLst/>
          </a:prstGeom>
          <a:noFill/>
        </p:spPr>
        <p:txBody>
          <a:bodyPr wrap="none" rtlCol="0">
            <a:spAutoFit/>
          </a:bodyPr>
          <a:lstStyle/>
          <a:p>
            <a:r>
              <a:rPr lang="en-US" dirty="0" err="1" smtClean="0"/>
              <a:t>Lägesenegi</a:t>
            </a:r>
            <a:endParaRPr lang="en-US" dirty="0"/>
          </a:p>
        </p:txBody>
      </p:sp>
      <p:sp>
        <p:nvSpPr>
          <p:cNvPr id="6" name="TextBox 5"/>
          <p:cNvSpPr txBox="1"/>
          <p:nvPr/>
        </p:nvSpPr>
        <p:spPr>
          <a:xfrm>
            <a:off x="4572000" y="3645024"/>
            <a:ext cx="1621733" cy="369332"/>
          </a:xfrm>
          <a:prstGeom prst="rect">
            <a:avLst/>
          </a:prstGeom>
          <a:noFill/>
        </p:spPr>
        <p:txBody>
          <a:bodyPr wrap="none" rtlCol="0">
            <a:spAutoFit/>
          </a:bodyPr>
          <a:lstStyle/>
          <a:p>
            <a:r>
              <a:rPr lang="en-US" dirty="0" err="1" smtClean="0"/>
              <a:t>Rörelseenergi</a:t>
            </a:r>
            <a:endParaRPr lang="en-US" dirty="0"/>
          </a:p>
        </p:txBody>
      </p:sp>
      <p:sp>
        <p:nvSpPr>
          <p:cNvPr id="7" name="TextBox 6"/>
          <p:cNvSpPr txBox="1"/>
          <p:nvPr/>
        </p:nvSpPr>
        <p:spPr>
          <a:xfrm>
            <a:off x="4932040" y="5949280"/>
            <a:ext cx="2019353" cy="369332"/>
          </a:xfrm>
          <a:prstGeom prst="rect">
            <a:avLst/>
          </a:prstGeom>
          <a:noFill/>
        </p:spPr>
        <p:txBody>
          <a:bodyPr wrap="none" rtlCol="0">
            <a:spAutoFit/>
          </a:bodyPr>
          <a:lstStyle/>
          <a:p>
            <a:r>
              <a:rPr lang="en-US" dirty="0" err="1" smtClean="0"/>
              <a:t>Arbete</a:t>
            </a:r>
            <a:r>
              <a:rPr lang="en-US" dirty="0" smtClean="0"/>
              <a:t> </a:t>
            </a:r>
            <a:r>
              <a:rPr lang="en-US" dirty="0" err="1" smtClean="0"/>
              <a:t>och</a:t>
            </a:r>
            <a:r>
              <a:rPr lang="en-US" dirty="0" smtClean="0"/>
              <a:t> </a:t>
            </a:r>
            <a:r>
              <a:rPr lang="en-US" dirty="0" err="1" smtClean="0"/>
              <a:t>värme</a:t>
            </a:r>
            <a:endParaRPr lang="en-US" dirty="0"/>
          </a:p>
        </p:txBody>
      </p:sp>
    </p:spTree>
    <p:extLst>
      <p:ext uri="{BB962C8B-B14F-4D97-AF65-F5344CB8AC3E}">
        <p14:creationId xmlns:p14="http://schemas.microsoft.com/office/powerpoint/2010/main" val="22345505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57200" y="457200"/>
            <a:ext cx="41148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rgbClr val="EE813C"/>
                </a:solidFill>
                <a:latin typeface="+mj-lt"/>
              </a:rPr>
              <a:t>Energi användbar för människan − med allt mer förfinad teknik </a:t>
            </a:r>
          </a:p>
          <a:p>
            <a:endParaRPr lang="sv-SE" sz="1600" dirty="0" smtClean="0">
              <a:solidFill>
                <a:schemeClr val="bg1"/>
              </a:solidFill>
              <a:latin typeface="+mj-lt"/>
            </a:endParaRPr>
          </a:p>
          <a:p>
            <a:pPr algn="ctr"/>
            <a:r>
              <a:rPr lang="sv-SE" sz="2200" dirty="0" smtClean="0">
                <a:solidFill>
                  <a:schemeClr val="bg1"/>
                </a:solidFill>
                <a:latin typeface="+mj-lt"/>
              </a:rPr>
              <a:t>Från att dra nytta av värmen från solens energi och elda med ved</a:t>
            </a:r>
          </a:p>
          <a:p>
            <a:pPr algn="ctr"/>
            <a:r>
              <a:rPr lang="sv-SE" sz="2200" dirty="0" smtClean="0">
                <a:solidFill>
                  <a:schemeClr val="bg1"/>
                </a:solidFill>
                <a:latin typeface="+mj-lt"/>
              </a:rPr>
              <a:t> till att fånga energin i vindens och vattnets </a:t>
            </a:r>
            <a:br>
              <a:rPr lang="sv-SE" sz="2200" dirty="0" smtClean="0">
                <a:solidFill>
                  <a:schemeClr val="bg1"/>
                </a:solidFill>
                <a:latin typeface="+mj-lt"/>
              </a:rPr>
            </a:br>
            <a:r>
              <a:rPr lang="sv-SE" sz="2200" dirty="0" smtClean="0">
                <a:solidFill>
                  <a:schemeClr val="bg1"/>
                </a:solidFill>
                <a:latin typeface="+mj-lt"/>
              </a:rPr>
              <a:t>rörelse  </a:t>
            </a:r>
          </a:p>
          <a:p>
            <a:endParaRPr lang="sv-SE" sz="2400" dirty="0" smtClean="0">
              <a:solidFill>
                <a:schemeClr val="bg1"/>
              </a:solidFill>
              <a:latin typeface="+mj-lt"/>
            </a:endParaRPr>
          </a:p>
          <a:p>
            <a:endParaRPr lang="sv-SE" sz="2400" dirty="0" smtClean="0">
              <a:solidFill>
                <a:schemeClr val="bg1"/>
              </a:solidFill>
              <a:latin typeface="+mj-lt"/>
            </a:endParaRPr>
          </a:p>
          <a:p>
            <a:endParaRPr lang="sv-SE" sz="2400" dirty="0" smtClean="0">
              <a:solidFill>
                <a:schemeClr val="bg1"/>
              </a:solidFill>
              <a:latin typeface="+mj-lt"/>
            </a:endParaRPr>
          </a:p>
          <a:p>
            <a:endParaRPr lang="sv-SE" sz="2400" dirty="0" smtClean="0">
              <a:solidFill>
                <a:schemeClr val="bg1"/>
              </a:solidFill>
              <a:latin typeface="+mj-lt"/>
            </a:endParaRPr>
          </a:p>
          <a:p>
            <a:r>
              <a:rPr lang="sv-SE" sz="2400" dirty="0" smtClean="0">
                <a:solidFill>
                  <a:schemeClr val="bg1"/>
                </a:solidFill>
                <a:latin typeface="+mj-lt"/>
              </a:rPr>
              <a:t> </a:t>
            </a: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13" name="Bildobjekt 12" descr="shutterstock_97101227.jpg"/>
          <p:cNvPicPr>
            <a:picLocks noChangeAspect="1"/>
          </p:cNvPicPr>
          <p:nvPr/>
        </p:nvPicPr>
        <p:blipFill>
          <a:blip r:embed="rId7" cstate="print"/>
          <a:srcRect l="8333" t="6238" r="20833" b="9552"/>
          <a:stretch>
            <a:fillRect/>
          </a:stretch>
        </p:blipFill>
        <p:spPr>
          <a:xfrm>
            <a:off x="6096000" y="3124200"/>
            <a:ext cx="2590800" cy="2057400"/>
          </a:xfrm>
          <a:prstGeom prst="rect">
            <a:avLst/>
          </a:prstGeom>
        </p:spPr>
      </p:pic>
      <p:pic>
        <p:nvPicPr>
          <p:cNvPr id="15" name="Bildobjekt 14" descr="shutterstock_101801113.jpg"/>
          <p:cNvPicPr>
            <a:picLocks noChangeAspect="1"/>
          </p:cNvPicPr>
          <p:nvPr/>
        </p:nvPicPr>
        <p:blipFill>
          <a:blip r:embed="rId8" cstate="print"/>
          <a:srcRect l="44047" t="9338" r="15774"/>
          <a:stretch>
            <a:fillRect/>
          </a:stretch>
        </p:blipFill>
        <p:spPr>
          <a:xfrm>
            <a:off x="4648200" y="3124200"/>
            <a:ext cx="1371600" cy="2069770"/>
          </a:xfrm>
          <a:prstGeom prst="rect">
            <a:avLst/>
          </a:prstGeom>
        </p:spPr>
      </p:pic>
      <p:pic>
        <p:nvPicPr>
          <p:cNvPr id="12" name="Bildobjekt 11" descr="shutterstock_93387163.jpg"/>
          <p:cNvPicPr>
            <a:picLocks noChangeAspect="1"/>
          </p:cNvPicPr>
          <p:nvPr/>
        </p:nvPicPr>
        <p:blipFill>
          <a:blip r:embed="rId9" cstate="print"/>
          <a:stretch>
            <a:fillRect/>
          </a:stretch>
        </p:blipFill>
        <p:spPr>
          <a:xfrm>
            <a:off x="4648200" y="457200"/>
            <a:ext cx="2590800" cy="2590800"/>
          </a:xfrm>
          <a:prstGeom prst="rect">
            <a:avLst/>
          </a:prstGeom>
        </p:spPr>
      </p:pic>
      <p:pic>
        <p:nvPicPr>
          <p:cNvPr id="17" name="Bildobjekt 16" descr="shutterstock_79767331.jpg"/>
          <p:cNvPicPr>
            <a:picLocks noChangeAspect="1"/>
          </p:cNvPicPr>
          <p:nvPr/>
        </p:nvPicPr>
        <p:blipFill>
          <a:blip r:embed="rId10" cstate="print"/>
          <a:srcRect l="17717"/>
          <a:stretch>
            <a:fillRect/>
          </a:stretch>
        </p:blipFill>
        <p:spPr>
          <a:xfrm>
            <a:off x="7271309" y="457200"/>
            <a:ext cx="1415491" cy="2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57200" y="457200"/>
            <a:ext cx="44958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rgbClr val="EE813C"/>
                </a:solidFill>
                <a:latin typeface="+mj-lt"/>
              </a:rPr>
              <a:t>Ånga öppnar vägen till den industriella revolutionen</a:t>
            </a:r>
          </a:p>
          <a:p>
            <a:pPr algn="ctr"/>
            <a:endParaRPr lang="sv-SE" sz="3200" dirty="0" smtClean="0">
              <a:solidFill>
                <a:schemeClr val="bg1"/>
              </a:solidFill>
              <a:latin typeface="+mj-lt"/>
            </a:endParaRPr>
          </a:p>
          <a:p>
            <a:pPr algn="ctr"/>
            <a:r>
              <a:rPr lang="sv-SE" sz="2400" dirty="0" smtClean="0">
                <a:solidFill>
                  <a:schemeClr val="bg1"/>
                </a:solidFill>
                <a:latin typeface="+mj-lt"/>
              </a:rPr>
              <a:t>Även metoderna för hur vi </a:t>
            </a:r>
            <a:br>
              <a:rPr lang="sv-SE" sz="2400" dirty="0" smtClean="0">
                <a:solidFill>
                  <a:schemeClr val="bg1"/>
                </a:solidFill>
                <a:latin typeface="+mj-lt"/>
              </a:rPr>
            </a:br>
            <a:r>
              <a:rPr lang="sv-SE" sz="2400" dirty="0" smtClean="0">
                <a:solidFill>
                  <a:schemeClr val="bg1"/>
                </a:solidFill>
                <a:latin typeface="+mj-lt"/>
              </a:rPr>
              <a:t>drar nytta av värmen i vattenånga har sedan förfinats över tiden  </a:t>
            </a:r>
          </a:p>
          <a:p>
            <a:endParaRPr lang="sv-SE" sz="2400" dirty="0" smtClean="0">
              <a:solidFill>
                <a:schemeClr val="bg1"/>
              </a:solidFill>
              <a:latin typeface="+mj-lt"/>
            </a:endParaRPr>
          </a:p>
          <a:p>
            <a:endParaRPr lang="sv-SE" sz="2400" dirty="0" smtClean="0">
              <a:solidFill>
                <a:schemeClr val="bg1"/>
              </a:solidFill>
              <a:latin typeface="+mj-lt"/>
            </a:endParaRPr>
          </a:p>
          <a:p>
            <a:endParaRPr lang="sv-SE" sz="2400" dirty="0" smtClean="0">
              <a:solidFill>
                <a:schemeClr val="bg1"/>
              </a:solidFill>
              <a:latin typeface="+mj-lt"/>
            </a:endParaRPr>
          </a:p>
          <a:p>
            <a:endParaRPr lang="sv-SE" sz="2400" dirty="0" smtClean="0">
              <a:solidFill>
                <a:schemeClr val="bg1"/>
              </a:solidFill>
              <a:latin typeface="+mj-lt"/>
            </a:endParaRPr>
          </a:p>
          <a:p>
            <a:r>
              <a:rPr lang="sv-SE" sz="2400" dirty="0" smtClean="0">
                <a:solidFill>
                  <a:schemeClr val="bg1"/>
                </a:solidFill>
                <a:latin typeface="+mj-lt"/>
              </a:rPr>
              <a:t> </a:t>
            </a: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15" name="Bildobjekt 14" descr="shutterstock_55497937.jpg"/>
          <p:cNvPicPr>
            <a:picLocks noChangeAspect="1"/>
          </p:cNvPicPr>
          <p:nvPr/>
        </p:nvPicPr>
        <p:blipFill>
          <a:blip r:embed="rId7" cstate="print"/>
          <a:srcRect l="33854" t="4438" r="3646" b="29541"/>
          <a:stretch>
            <a:fillRect/>
          </a:stretch>
        </p:blipFill>
        <p:spPr>
          <a:xfrm>
            <a:off x="5029200" y="2362200"/>
            <a:ext cx="1828800" cy="1371600"/>
          </a:xfrm>
          <a:prstGeom prst="rect">
            <a:avLst/>
          </a:prstGeom>
        </p:spPr>
      </p:pic>
      <p:pic>
        <p:nvPicPr>
          <p:cNvPr id="20" name="Bildobjekt 19" descr="shutterstock_62947258.jpg"/>
          <p:cNvPicPr>
            <a:picLocks noChangeAspect="1"/>
          </p:cNvPicPr>
          <p:nvPr/>
        </p:nvPicPr>
        <p:blipFill>
          <a:blip r:embed="rId8" cstate="print"/>
          <a:srcRect l="7378" r="4080"/>
          <a:stretch>
            <a:fillRect/>
          </a:stretch>
        </p:blipFill>
        <p:spPr>
          <a:xfrm>
            <a:off x="5029200" y="3810000"/>
            <a:ext cx="1828800" cy="1371600"/>
          </a:xfrm>
          <a:prstGeom prst="rect">
            <a:avLst/>
          </a:prstGeom>
        </p:spPr>
      </p:pic>
      <p:pic>
        <p:nvPicPr>
          <p:cNvPr id="27" name="Bildobjekt 26" descr="shutterstock_1944584.jpg"/>
          <p:cNvPicPr>
            <a:picLocks noChangeAspect="1"/>
          </p:cNvPicPr>
          <p:nvPr/>
        </p:nvPicPr>
        <p:blipFill>
          <a:blip r:embed="rId9" cstate="print"/>
          <a:srcRect r="15148"/>
          <a:stretch>
            <a:fillRect/>
          </a:stretch>
        </p:blipFill>
        <p:spPr>
          <a:xfrm>
            <a:off x="6934200" y="3810000"/>
            <a:ext cx="1752600" cy="1371600"/>
          </a:xfrm>
          <a:prstGeom prst="rect">
            <a:avLst/>
          </a:prstGeom>
        </p:spPr>
      </p:pic>
      <p:pic>
        <p:nvPicPr>
          <p:cNvPr id="21" name="Bildobjekt 20" descr="shutterstock_46449034.jpg"/>
          <p:cNvPicPr>
            <a:picLocks noChangeAspect="1"/>
          </p:cNvPicPr>
          <p:nvPr/>
        </p:nvPicPr>
        <p:blipFill>
          <a:blip r:embed="rId10" cstate="print"/>
          <a:stretch>
            <a:fillRect/>
          </a:stretch>
        </p:blipFill>
        <p:spPr>
          <a:xfrm>
            <a:off x="6934200" y="2612288"/>
            <a:ext cx="1676400" cy="1121512"/>
          </a:xfrm>
          <a:prstGeom prst="rect">
            <a:avLst/>
          </a:prstGeom>
        </p:spPr>
      </p:pic>
      <p:pic>
        <p:nvPicPr>
          <p:cNvPr id="22" name="Bildobjekt 21" descr="shutterstock_12093343.jpg"/>
          <p:cNvPicPr>
            <a:picLocks noChangeAspect="1"/>
          </p:cNvPicPr>
          <p:nvPr/>
        </p:nvPicPr>
        <p:blipFill>
          <a:blip r:embed="rId11" cstate="print"/>
          <a:srcRect t="19445" b="13889"/>
          <a:stretch>
            <a:fillRect/>
          </a:stretch>
        </p:blipFill>
        <p:spPr>
          <a:xfrm>
            <a:off x="5029200" y="457200"/>
            <a:ext cx="365760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191000" y="457200"/>
            <a:ext cx="44958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rgbClr val="EE813C"/>
                </a:solidFill>
                <a:latin typeface="+mj-lt"/>
              </a:rPr>
              <a:t>FOSSILA </a:t>
            </a:r>
            <a:br>
              <a:rPr lang="sv-SE" sz="2800" b="1" dirty="0" smtClean="0">
                <a:solidFill>
                  <a:srgbClr val="EE813C"/>
                </a:solidFill>
                <a:latin typeface="+mj-lt"/>
              </a:rPr>
            </a:br>
            <a:r>
              <a:rPr lang="sv-SE" sz="2800" b="1" dirty="0" smtClean="0">
                <a:solidFill>
                  <a:srgbClr val="EE813C"/>
                </a:solidFill>
                <a:latin typeface="+mj-lt"/>
              </a:rPr>
              <a:t>BRÄNSLEN </a:t>
            </a:r>
            <a:endParaRPr lang="sv-SE" sz="3600" b="1" dirty="0" smtClean="0">
              <a:solidFill>
                <a:srgbClr val="EE813C"/>
              </a:solidFill>
              <a:latin typeface="+mj-lt"/>
            </a:endParaRPr>
          </a:p>
          <a:p>
            <a:pPr algn="ctr"/>
            <a:endParaRPr lang="sv-SE" sz="2000" b="1" dirty="0" smtClean="0">
              <a:solidFill>
                <a:srgbClr val="FFFFFF"/>
              </a:solidFill>
              <a:latin typeface="+mj-lt"/>
            </a:endParaRPr>
          </a:p>
          <a:p>
            <a:pPr algn="ctr"/>
            <a:r>
              <a:rPr lang="sv-SE" sz="2400" dirty="0" smtClean="0">
                <a:solidFill>
                  <a:srgbClr val="FFFFFF"/>
                </a:solidFill>
                <a:latin typeface="+mj-lt"/>
              </a:rPr>
              <a:t> Kemiskt bunden energi </a:t>
            </a:r>
          </a:p>
          <a:p>
            <a:pPr algn="ctr"/>
            <a:endParaRPr lang="sv-SE" sz="2400" b="1" dirty="0" smtClean="0">
              <a:solidFill>
                <a:srgbClr val="FFFFFF"/>
              </a:solidFill>
              <a:latin typeface="+mj-lt"/>
            </a:endParaRPr>
          </a:p>
          <a:p>
            <a:pPr algn="ctr"/>
            <a:r>
              <a:rPr lang="sv-SE" sz="2400" b="1" dirty="0" smtClean="0">
                <a:solidFill>
                  <a:srgbClr val="FFFFFF"/>
                </a:solidFill>
                <a:latin typeface="+mj-lt"/>
              </a:rPr>
              <a:t>Olja</a:t>
            </a:r>
          </a:p>
          <a:p>
            <a:pPr algn="ctr"/>
            <a:r>
              <a:rPr lang="sv-SE" sz="2400" b="1" dirty="0" smtClean="0">
                <a:solidFill>
                  <a:schemeClr val="accent3"/>
                </a:solidFill>
                <a:latin typeface="+mj-lt"/>
              </a:rPr>
              <a:t>Kol</a:t>
            </a:r>
          </a:p>
          <a:p>
            <a:pPr algn="ctr"/>
            <a:r>
              <a:rPr lang="sv-SE" sz="2400" b="1" dirty="0" smtClean="0">
                <a:solidFill>
                  <a:srgbClr val="FFFFFF"/>
                </a:solidFill>
                <a:latin typeface="+mj-lt"/>
              </a:rPr>
              <a:t>Gas</a:t>
            </a:r>
          </a:p>
          <a:p>
            <a:pPr algn="ctr"/>
            <a:endParaRPr lang="sv-SE" sz="2400" b="1" dirty="0" smtClean="0">
              <a:solidFill>
                <a:srgbClr val="EE813C"/>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b="1" dirty="0" smtClean="0">
                <a:solidFill>
                  <a:schemeClr val="bg1"/>
                </a:solidFill>
                <a:latin typeface="+mj-lt"/>
              </a:rPr>
              <a:t>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sz="2400" b="1" dirty="0" smtClean="0">
                <a:solidFill>
                  <a:srgbClr val="EE813C"/>
                </a:solidFill>
                <a:latin typeface="+mj-lt"/>
              </a:rPr>
              <a:t> </a:t>
            </a:r>
          </a:p>
          <a:p>
            <a:pPr algn="ctr"/>
            <a:endParaRPr lang="sv-SE" sz="2400" b="1" dirty="0" smtClean="0">
              <a:solidFill>
                <a:schemeClr val="accent3"/>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15" name="Bildobjekt 14" descr="shutterstock_71627575.jpg"/>
          <p:cNvPicPr>
            <a:picLocks noChangeAspect="1"/>
          </p:cNvPicPr>
          <p:nvPr/>
        </p:nvPicPr>
        <p:blipFill>
          <a:blip r:embed="rId7" cstate="print"/>
          <a:srcRect t="18786" b="6066"/>
          <a:stretch>
            <a:fillRect/>
          </a:stretch>
        </p:blipFill>
        <p:spPr>
          <a:xfrm>
            <a:off x="457200" y="457200"/>
            <a:ext cx="3657600" cy="1828800"/>
          </a:xfrm>
          <a:prstGeom prst="rect">
            <a:avLst/>
          </a:prstGeom>
        </p:spPr>
      </p:pic>
      <p:pic>
        <p:nvPicPr>
          <p:cNvPr id="16" name="Bildobjekt 15" descr="shutterstock_56361556.jpg"/>
          <p:cNvPicPr>
            <a:picLocks noChangeAspect="1"/>
          </p:cNvPicPr>
          <p:nvPr/>
        </p:nvPicPr>
        <p:blipFill>
          <a:blip r:embed="rId8" cstate="print"/>
          <a:srcRect l="14694" t="18750" r="14774" b="6250"/>
          <a:stretch>
            <a:fillRect/>
          </a:stretch>
        </p:blipFill>
        <p:spPr>
          <a:xfrm>
            <a:off x="457200" y="2362200"/>
            <a:ext cx="1828800" cy="1298971"/>
          </a:xfrm>
          <a:prstGeom prst="rect">
            <a:avLst/>
          </a:prstGeom>
        </p:spPr>
      </p:pic>
      <p:pic>
        <p:nvPicPr>
          <p:cNvPr id="17" name="Bildobjekt 16" descr="shutterstock_63767014.jpg"/>
          <p:cNvPicPr>
            <a:picLocks noChangeAspect="1"/>
          </p:cNvPicPr>
          <p:nvPr/>
        </p:nvPicPr>
        <p:blipFill>
          <a:blip r:embed="rId9" cstate="print"/>
          <a:srcRect r="8000"/>
          <a:stretch>
            <a:fillRect/>
          </a:stretch>
        </p:blipFill>
        <p:spPr>
          <a:xfrm>
            <a:off x="2362200" y="2362200"/>
            <a:ext cx="1752600" cy="1299766"/>
          </a:xfrm>
          <a:prstGeom prst="rect">
            <a:avLst/>
          </a:prstGeom>
        </p:spPr>
      </p:pic>
      <p:pic>
        <p:nvPicPr>
          <p:cNvPr id="20" name="Bildobjekt 19" descr="shutterstock_45636175.jpg"/>
          <p:cNvPicPr>
            <a:picLocks noChangeAspect="1"/>
          </p:cNvPicPr>
          <p:nvPr/>
        </p:nvPicPr>
        <p:blipFill>
          <a:blip r:embed="rId10" cstate="print"/>
          <a:srcRect l="14090" r="1371"/>
          <a:stretch>
            <a:fillRect/>
          </a:stretch>
        </p:blipFill>
        <p:spPr>
          <a:xfrm>
            <a:off x="457200" y="3733800"/>
            <a:ext cx="1828800" cy="1447800"/>
          </a:xfrm>
          <a:prstGeom prst="rect">
            <a:avLst/>
          </a:prstGeom>
        </p:spPr>
      </p:pic>
      <p:pic>
        <p:nvPicPr>
          <p:cNvPr id="21" name="Bildobjekt 20" descr="shutterstock_104065187.jpg"/>
          <p:cNvPicPr>
            <a:picLocks noChangeAspect="1"/>
          </p:cNvPicPr>
          <p:nvPr/>
        </p:nvPicPr>
        <p:blipFill>
          <a:blip r:embed="rId11" cstate="print"/>
          <a:srcRect r="19140"/>
          <a:stretch>
            <a:fillRect/>
          </a:stretch>
        </p:blipFill>
        <p:spPr>
          <a:xfrm>
            <a:off x="2362200" y="3733800"/>
            <a:ext cx="1752600"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191000" y="457200"/>
            <a:ext cx="4495800" cy="2514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3600" b="1" dirty="0" smtClean="0">
                <a:solidFill>
                  <a:srgbClr val="EE813C"/>
                </a:solidFill>
                <a:latin typeface="+mj-lt"/>
              </a:rPr>
              <a:t>SOLEN</a:t>
            </a:r>
            <a:r>
              <a:rPr lang="sv-SE" sz="2800" b="1" dirty="0" smtClean="0">
                <a:solidFill>
                  <a:srgbClr val="EE813C"/>
                </a:solidFill>
                <a:latin typeface="+mj-lt"/>
              </a:rPr>
              <a:t> </a:t>
            </a:r>
          </a:p>
          <a:p>
            <a:pPr algn="ctr"/>
            <a:endParaRPr lang="sv-SE" sz="2000" b="1" dirty="0" smtClean="0">
              <a:solidFill>
                <a:srgbClr val="FFFFFF"/>
              </a:solidFill>
              <a:latin typeface="+mj-lt"/>
            </a:endParaRPr>
          </a:p>
          <a:p>
            <a:pPr algn="ctr"/>
            <a:r>
              <a:rPr lang="sv-SE" sz="2000" dirty="0" smtClean="0">
                <a:solidFill>
                  <a:srgbClr val="FFFFFF"/>
                </a:solidFill>
                <a:latin typeface="+mj-lt"/>
              </a:rPr>
              <a:t>Källan till mycket av den energi vi nyttjar idag, men än bara en bråkdel av dess totala kapacitet </a:t>
            </a:r>
          </a:p>
          <a:p>
            <a:pPr algn="ctr"/>
            <a:endParaRPr lang="sv-SE" sz="2400" b="1" dirty="0" smtClean="0">
              <a:solidFill>
                <a:srgbClr val="FFFFFF"/>
              </a:solidFill>
              <a:latin typeface="+mj-lt"/>
            </a:endParaRPr>
          </a:p>
          <a:p>
            <a:pPr algn="ctr"/>
            <a:endParaRPr lang="sv-SE" sz="2400" b="1" dirty="0" smtClean="0">
              <a:solidFill>
                <a:srgbClr val="EE813C"/>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b="1" dirty="0" smtClean="0">
                <a:solidFill>
                  <a:schemeClr val="bg1"/>
                </a:solidFill>
                <a:latin typeface="+mj-lt"/>
              </a:rPr>
              <a:t>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sz="2400" b="1" dirty="0" smtClean="0">
                <a:solidFill>
                  <a:srgbClr val="EE813C"/>
                </a:solidFill>
                <a:latin typeface="+mj-lt"/>
              </a:rPr>
              <a:t> </a:t>
            </a:r>
          </a:p>
          <a:p>
            <a:pPr algn="ctr"/>
            <a:endParaRPr lang="sv-SE" sz="2400" b="1" dirty="0" smtClean="0">
              <a:solidFill>
                <a:schemeClr val="accent3"/>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10" name="Bildobjekt 9" descr="shutterstock_68874172.jpg"/>
          <p:cNvPicPr>
            <a:picLocks noChangeAspect="1"/>
          </p:cNvPicPr>
          <p:nvPr/>
        </p:nvPicPr>
        <p:blipFill>
          <a:blip r:embed="rId7" cstate="print"/>
          <a:srcRect l="7160" r="6918"/>
          <a:stretch>
            <a:fillRect/>
          </a:stretch>
        </p:blipFill>
        <p:spPr>
          <a:xfrm>
            <a:off x="457200" y="457200"/>
            <a:ext cx="3657600" cy="4724400"/>
          </a:xfrm>
          <a:prstGeom prst="rect">
            <a:avLst/>
          </a:prstGeom>
        </p:spPr>
      </p:pic>
      <p:pic>
        <p:nvPicPr>
          <p:cNvPr id="11" name="Bildobjekt 10" descr="shutterstock_101307421.jpg"/>
          <p:cNvPicPr>
            <a:picLocks noChangeAspect="1"/>
          </p:cNvPicPr>
          <p:nvPr/>
        </p:nvPicPr>
        <p:blipFill>
          <a:blip r:embed="rId8" cstate="print"/>
          <a:srcRect l="10757" r="19320"/>
          <a:stretch>
            <a:fillRect/>
          </a:stretch>
        </p:blipFill>
        <p:spPr>
          <a:xfrm>
            <a:off x="6324600" y="3048000"/>
            <a:ext cx="990600" cy="2133600"/>
          </a:xfrm>
          <a:prstGeom prst="rect">
            <a:avLst/>
          </a:prstGeom>
        </p:spPr>
      </p:pic>
      <p:pic>
        <p:nvPicPr>
          <p:cNvPr id="12" name="Bildobjekt 11" descr="shutterstock_120272614.jpg"/>
          <p:cNvPicPr>
            <a:picLocks noChangeAspect="1"/>
          </p:cNvPicPr>
          <p:nvPr/>
        </p:nvPicPr>
        <p:blipFill>
          <a:blip r:embed="rId9" cstate="print"/>
          <a:srcRect l="15000" r="42500" b="6667"/>
          <a:stretch>
            <a:fillRect/>
          </a:stretch>
        </p:blipFill>
        <p:spPr>
          <a:xfrm>
            <a:off x="7391400" y="3048000"/>
            <a:ext cx="1295400" cy="2133600"/>
          </a:xfrm>
          <a:prstGeom prst="rect">
            <a:avLst/>
          </a:prstGeom>
        </p:spPr>
      </p:pic>
      <p:pic>
        <p:nvPicPr>
          <p:cNvPr id="13" name="Bildobjekt 12" descr="shutterstock_96822787.jpg"/>
          <p:cNvPicPr>
            <a:picLocks noChangeAspect="1"/>
          </p:cNvPicPr>
          <p:nvPr/>
        </p:nvPicPr>
        <p:blipFill>
          <a:blip r:embed="rId10" cstate="print"/>
          <a:srcRect l="37453" t="6667"/>
          <a:stretch>
            <a:fillRect/>
          </a:stretch>
        </p:blipFill>
        <p:spPr>
          <a:xfrm>
            <a:off x="5257800" y="3048000"/>
            <a:ext cx="1018032" cy="2133600"/>
          </a:xfrm>
          <a:prstGeom prst="rect">
            <a:avLst/>
          </a:prstGeom>
        </p:spPr>
      </p:pic>
      <p:pic>
        <p:nvPicPr>
          <p:cNvPr id="15" name="Bildobjekt 14" descr="shutterstock_122133646.jpg"/>
          <p:cNvPicPr>
            <a:picLocks noChangeAspect="1"/>
          </p:cNvPicPr>
          <p:nvPr/>
        </p:nvPicPr>
        <p:blipFill>
          <a:blip r:embed="rId11" cstate="print"/>
          <a:srcRect l="13636" r="56818" b="3872"/>
          <a:stretch>
            <a:fillRect/>
          </a:stretch>
        </p:blipFill>
        <p:spPr>
          <a:xfrm>
            <a:off x="4191000" y="3048000"/>
            <a:ext cx="990600"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descr="shutterstock_14083729.jpg"/>
          <p:cNvPicPr>
            <a:picLocks noChangeAspect="1"/>
          </p:cNvPicPr>
          <p:nvPr/>
        </p:nvPicPr>
        <p:blipFill>
          <a:blip r:embed="rId3" cstate="print"/>
          <a:srcRect t="5426" b="5911"/>
          <a:stretch>
            <a:fillRect/>
          </a:stretch>
        </p:blipFill>
        <p:spPr>
          <a:xfrm>
            <a:off x="3886200" y="838200"/>
            <a:ext cx="4651248" cy="3242938"/>
          </a:xfrm>
          <a:prstGeom prst="rect">
            <a:avLst/>
          </a:prstGeom>
          <a:ln>
            <a:solidFill>
              <a:schemeClr val="accent4">
                <a:lumMod val="25000"/>
                <a:lumOff val="75000"/>
              </a:schemeClr>
            </a:solidFill>
          </a:ln>
        </p:spPr>
      </p:pic>
      <p:sp>
        <p:nvSpPr>
          <p:cNvPr id="6" name="Rektangel 5"/>
          <p:cNvSpPr/>
          <p:nvPr/>
        </p:nvSpPr>
        <p:spPr>
          <a:xfrm>
            <a:off x="457200" y="4343400"/>
            <a:ext cx="8229600" cy="2057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2800" b="1" dirty="0" smtClean="0">
              <a:solidFill>
                <a:srgbClr val="EE813C"/>
              </a:solidFill>
              <a:latin typeface="+mj-lt"/>
            </a:endParaRPr>
          </a:p>
          <a:p>
            <a:pPr algn="ctr"/>
            <a:endParaRPr lang="sv-SE" sz="2800" b="1" dirty="0" smtClean="0">
              <a:solidFill>
                <a:srgbClr val="EE813C"/>
              </a:solidFill>
              <a:latin typeface="+mj-lt"/>
            </a:endParaRPr>
          </a:p>
          <a:p>
            <a:pPr algn="ctr"/>
            <a:endParaRPr lang="sv-SE" sz="2400" b="1" dirty="0" smtClean="0">
              <a:solidFill>
                <a:srgbClr val="EE813C"/>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b="1" dirty="0" smtClean="0">
                <a:solidFill>
                  <a:schemeClr val="bg1"/>
                </a:solidFill>
                <a:latin typeface="+mj-lt"/>
              </a:rPr>
              <a:t>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sz="2400" b="1" dirty="0" smtClean="0">
                <a:solidFill>
                  <a:srgbClr val="EE813C"/>
                </a:solidFill>
                <a:latin typeface="+mj-lt"/>
              </a:rPr>
              <a:t> </a:t>
            </a:r>
          </a:p>
          <a:p>
            <a:pPr algn="ctr"/>
            <a:endParaRPr lang="sv-SE" sz="2400" b="1" dirty="0" smtClean="0">
              <a:solidFill>
                <a:schemeClr val="accent3"/>
              </a:solidFill>
              <a:latin typeface="+mj-lt"/>
            </a:endParaRPr>
          </a:p>
        </p:txBody>
      </p:sp>
      <p:sp>
        <p:nvSpPr>
          <p:cNvPr id="25" name="Rektangel 24"/>
          <p:cNvSpPr/>
          <p:nvPr/>
        </p:nvSpPr>
        <p:spPr>
          <a:xfrm>
            <a:off x="457200" y="4114800"/>
            <a:ext cx="8305800" cy="2438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rgbClr val="EE813C"/>
                </a:solidFill>
                <a:latin typeface="+mj-lt"/>
              </a:rPr>
              <a:t>FUSION &amp; FISSION</a:t>
            </a:r>
          </a:p>
          <a:p>
            <a:pPr algn="ctr"/>
            <a:endParaRPr lang="sv-SE" sz="1400" b="1" dirty="0" smtClean="0">
              <a:solidFill>
                <a:srgbClr val="EE813C"/>
              </a:solidFill>
              <a:latin typeface="+mj-lt"/>
            </a:endParaRPr>
          </a:p>
          <a:p>
            <a:pPr algn="ctr">
              <a:spcAft>
                <a:spcPts val="600"/>
              </a:spcAft>
            </a:pPr>
            <a:r>
              <a:rPr lang="sv-SE" sz="2800" b="1" dirty="0" smtClean="0">
                <a:solidFill>
                  <a:schemeClr val="bg1"/>
                </a:solidFill>
                <a:latin typeface="+mj-lt"/>
              </a:rPr>
              <a:t>Hot och möjligheter</a:t>
            </a:r>
          </a:p>
          <a:p>
            <a:pPr algn="ctr">
              <a:spcAft>
                <a:spcPts val="600"/>
              </a:spcAft>
            </a:pPr>
            <a:r>
              <a:rPr lang="sv-SE" sz="2800" b="1" dirty="0" smtClean="0">
                <a:solidFill>
                  <a:schemeClr val="bg1"/>
                </a:solidFill>
                <a:latin typeface="+mj-lt"/>
              </a:rPr>
              <a:t>Styrkor och svagheter </a:t>
            </a:r>
          </a:p>
          <a:p>
            <a:pPr algn="ctr"/>
            <a:endParaRPr lang="sv-SE" sz="2800" b="1" dirty="0" smtClean="0">
              <a:solidFill>
                <a:srgbClr val="EE813C"/>
              </a:solidFill>
              <a:latin typeface="+mj-lt"/>
            </a:endParaRPr>
          </a:p>
          <a:p>
            <a:pPr algn="ctr"/>
            <a:r>
              <a:rPr lang="sv-SE" sz="2000" b="1" dirty="0" smtClean="0">
                <a:solidFill>
                  <a:srgbClr val="FFFFFF"/>
                </a:solidFill>
                <a:latin typeface="+mj-lt"/>
              </a:rPr>
              <a:t> </a:t>
            </a:r>
          </a:p>
          <a:p>
            <a:pPr algn="ctr"/>
            <a:endParaRPr lang="sv-SE" sz="2400" b="1" dirty="0" smtClean="0">
              <a:solidFill>
                <a:srgbClr val="FFFFFF"/>
              </a:solidFill>
              <a:latin typeface="+mj-lt"/>
            </a:endParaRPr>
          </a:p>
          <a:p>
            <a:pPr algn="ctr"/>
            <a:endParaRPr lang="sv-SE" sz="2400" b="1" dirty="0" smtClean="0">
              <a:solidFill>
                <a:srgbClr val="EE813C"/>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b="1" dirty="0" smtClean="0">
                <a:solidFill>
                  <a:schemeClr val="bg1"/>
                </a:solidFill>
                <a:latin typeface="+mj-lt"/>
              </a:rPr>
              <a:t>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sz="2400" b="1" dirty="0" smtClean="0">
                <a:solidFill>
                  <a:srgbClr val="EE813C"/>
                </a:solidFill>
                <a:latin typeface="+mj-lt"/>
              </a:rPr>
              <a:t> </a:t>
            </a:r>
          </a:p>
          <a:p>
            <a:pPr algn="ctr"/>
            <a:endParaRPr lang="sv-SE" sz="2400" b="1" dirty="0" smtClean="0">
              <a:solidFill>
                <a:schemeClr val="accent3"/>
              </a:solidFill>
              <a:latin typeface="+mj-lt"/>
            </a:endParaRPr>
          </a:p>
        </p:txBody>
      </p:sp>
      <p:pic>
        <p:nvPicPr>
          <p:cNvPr id="5" name="Bildobjekt 4"/>
          <p:cNvPicPr>
            <a:picLocks noChangeAspect="1"/>
          </p:cNvPicPr>
          <p:nvPr/>
        </p:nvPicPr>
        <p:blipFill>
          <a:blip r:embed="rId4" cstate="print"/>
          <a:stretch>
            <a:fillRect/>
          </a:stretch>
        </p:blipFill>
        <p:spPr>
          <a:xfrm>
            <a:off x="609600" y="838200"/>
            <a:ext cx="2903110" cy="3230880"/>
          </a:xfrm>
          <a:prstGeom prst="rect">
            <a:avLst/>
          </a:prstGeom>
          <a:ln>
            <a:solidFill>
              <a:schemeClr val="accent4">
                <a:lumMod val="25000"/>
                <a:lumOff val="75000"/>
              </a:schemeClr>
            </a:solid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ctr"/>
            <a:r>
              <a:rPr lang="en-US" b="1" dirty="0" smtClean="0">
                <a:solidFill>
                  <a:srgbClr val="FF6600"/>
                </a:solidFill>
              </a:rPr>
              <a:t>Voltaire’s </a:t>
            </a:r>
            <a:r>
              <a:rPr lang="en-US" b="1" dirty="0" err="1">
                <a:solidFill>
                  <a:srgbClr val="FF6600"/>
                </a:solidFill>
              </a:rPr>
              <a:t>d</a:t>
            </a:r>
            <a:r>
              <a:rPr lang="en-US" b="1" dirty="0" err="1" smtClean="0">
                <a:solidFill>
                  <a:srgbClr val="FF6600"/>
                </a:solidFill>
              </a:rPr>
              <a:t>r</a:t>
            </a:r>
            <a:r>
              <a:rPr lang="en-US" b="1" dirty="0" smtClean="0">
                <a:solidFill>
                  <a:srgbClr val="FF6600"/>
                </a:solidFill>
              </a:rPr>
              <a:t> </a:t>
            </a:r>
            <a:r>
              <a:rPr lang="en-US" b="1" dirty="0" err="1" smtClean="0">
                <a:solidFill>
                  <a:srgbClr val="FF6600"/>
                </a:solidFill>
              </a:rPr>
              <a:t>Pangloss</a:t>
            </a:r>
            <a:r>
              <a:rPr lang="en-US" b="1" dirty="0" smtClean="0">
                <a:solidFill>
                  <a:srgbClr val="FF6600"/>
                </a:solidFill>
              </a:rPr>
              <a:t> </a:t>
            </a:r>
            <a:r>
              <a:rPr lang="en-US" b="1" dirty="0" err="1" smtClean="0">
                <a:solidFill>
                  <a:srgbClr val="FF6600"/>
                </a:solidFill>
              </a:rPr>
              <a:t>har</a:t>
            </a:r>
            <a:r>
              <a:rPr lang="en-US" b="1" dirty="0" smtClean="0">
                <a:solidFill>
                  <a:srgbClr val="FF6600"/>
                </a:solidFill>
              </a:rPr>
              <a:t> </a:t>
            </a:r>
            <a:r>
              <a:rPr lang="en-US" b="1" dirty="0" err="1" smtClean="0">
                <a:solidFill>
                  <a:srgbClr val="FF6600"/>
                </a:solidFill>
              </a:rPr>
              <a:t>rätt</a:t>
            </a:r>
            <a:r>
              <a:rPr lang="en-US" b="1" dirty="0" smtClean="0">
                <a:solidFill>
                  <a:srgbClr val="FF6600"/>
                </a:solidFill>
              </a:rPr>
              <a:t>:</a:t>
            </a:r>
            <a:br>
              <a:rPr lang="en-US" b="1" dirty="0" smtClean="0">
                <a:solidFill>
                  <a:srgbClr val="FF6600"/>
                </a:solidFill>
              </a:rPr>
            </a:br>
            <a:r>
              <a:rPr lang="en-US" b="1" dirty="0" smtClean="0">
                <a:solidFill>
                  <a:srgbClr val="FF6600"/>
                </a:solidFill>
              </a:rPr>
              <a:t>Vi lever </a:t>
            </a:r>
            <a:r>
              <a:rPr lang="en-US" b="1" dirty="0" err="1" smtClean="0">
                <a:solidFill>
                  <a:srgbClr val="FF6600"/>
                </a:solidFill>
              </a:rPr>
              <a:t>i</a:t>
            </a:r>
            <a:r>
              <a:rPr lang="en-US" b="1" dirty="0" smtClean="0">
                <a:solidFill>
                  <a:srgbClr val="FF6600"/>
                </a:solidFill>
              </a:rPr>
              <a:t> </a:t>
            </a:r>
            <a:r>
              <a:rPr lang="en-US" b="1" dirty="0" err="1" smtClean="0">
                <a:solidFill>
                  <a:srgbClr val="FF6600"/>
                </a:solidFill>
              </a:rPr>
              <a:t>ett</a:t>
            </a:r>
            <a:r>
              <a:rPr lang="en-US" b="1" dirty="0" smtClean="0">
                <a:solidFill>
                  <a:srgbClr val="FF6600"/>
                </a:solidFill>
              </a:rPr>
              <a:t> </a:t>
            </a:r>
            <a:r>
              <a:rPr lang="en-US" b="1" dirty="0" err="1" smtClean="0">
                <a:solidFill>
                  <a:srgbClr val="FF6600"/>
                </a:solidFill>
              </a:rPr>
              <a:t>värld</a:t>
            </a:r>
            <a:r>
              <a:rPr lang="en-US" b="1" dirty="0" smtClean="0">
                <a:solidFill>
                  <a:srgbClr val="FF6600"/>
                </a:solidFill>
              </a:rPr>
              <a:t> </a:t>
            </a:r>
            <a:r>
              <a:rPr lang="en-US" b="1" dirty="0" err="1" smtClean="0">
                <a:solidFill>
                  <a:srgbClr val="FF6600"/>
                </a:solidFill>
              </a:rPr>
              <a:t>som</a:t>
            </a:r>
            <a:r>
              <a:rPr lang="en-US" b="1" dirty="0" smtClean="0">
                <a:solidFill>
                  <a:srgbClr val="FF6600"/>
                </a:solidFill>
              </a:rPr>
              <a:t> </a:t>
            </a:r>
            <a:r>
              <a:rPr lang="en-US" b="1" dirty="0" err="1" smtClean="0">
                <a:solidFill>
                  <a:srgbClr val="FF6600"/>
                </a:solidFill>
              </a:rPr>
              <a:t>är</a:t>
            </a:r>
            <a:r>
              <a:rPr lang="en-US" b="1" dirty="0" smtClean="0">
                <a:solidFill>
                  <a:srgbClr val="FF6600"/>
                </a:solidFill>
              </a:rPr>
              <a:t> </a:t>
            </a:r>
            <a:r>
              <a:rPr lang="en-US" b="1" dirty="0" err="1" smtClean="0">
                <a:solidFill>
                  <a:srgbClr val="FF6600"/>
                </a:solidFill>
              </a:rPr>
              <a:t>nästan</a:t>
            </a:r>
            <a:r>
              <a:rPr lang="en-US" b="1" dirty="0" smtClean="0">
                <a:solidFill>
                  <a:srgbClr val="FF6600"/>
                </a:solidFill>
              </a:rPr>
              <a:t> </a:t>
            </a:r>
            <a:r>
              <a:rPr lang="en-US" b="1" dirty="0" err="1" smtClean="0">
                <a:solidFill>
                  <a:srgbClr val="FF6600"/>
                </a:solidFill>
              </a:rPr>
              <a:t>bäst</a:t>
            </a:r>
            <a:r>
              <a:rPr lang="en-US" b="1" dirty="0" smtClean="0">
                <a:solidFill>
                  <a:srgbClr val="FF6600"/>
                </a:solidFill>
              </a:rPr>
              <a:t> </a:t>
            </a:r>
            <a:r>
              <a:rPr lang="en-US" b="1" dirty="0" err="1" smtClean="0">
                <a:solidFill>
                  <a:srgbClr val="FF6600"/>
                </a:solidFill>
              </a:rPr>
              <a:t>av</a:t>
            </a:r>
            <a:r>
              <a:rPr lang="en-US" b="1" dirty="0" smtClean="0">
                <a:solidFill>
                  <a:srgbClr val="FF6600"/>
                </a:solidFill>
              </a:rPr>
              <a:t> </a:t>
            </a:r>
            <a:r>
              <a:rPr lang="en-US" b="1" dirty="0" err="1" smtClean="0">
                <a:solidFill>
                  <a:srgbClr val="FF6600"/>
                </a:solidFill>
              </a:rPr>
              <a:t>alla</a:t>
            </a:r>
            <a:r>
              <a:rPr lang="en-US" b="1" dirty="0" smtClean="0">
                <a:solidFill>
                  <a:srgbClr val="FF6600"/>
                </a:solidFill>
              </a:rPr>
              <a:t> </a:t>
            </a:r>
            <a:r>
              <a:rPr lang="en-US" b="1" dirty="0" err="1" smtClean="0">
                <a:solidFill>
                  <a:srgbClr val="FF6600"/>
                </a:solidFill>
              </a:rPr>
              <a:t>möjliga</a:t>
            </a:r>
            <a:r>
              <a:rPr lang="en-US" b="1" dirty="0" smtClean="0">
                <a:solidFill>
                  <a:srgbClr val="FF6600"/>
                </a:solidFill>
              </a:rPr>
              <a:t> </a:t>
            </a:r>
            <a:r>
              <a:rPr lang="en-US" b="1" dirty="0" err="1" smtClean="0">
                <a:solidFill>
                  <a:srgbClr val="FF6600"/>
                </a:solidFill>
              </a:rPr>
              <a:t>världar</a:t>
            </a:r>
            <a:r>
              <a:rPr lang="en-US" b="1" dirty="0" smtClean="0">
                <a:solidFill>
                  <a:srgbClr val="FF6600"/>
                </a:solidFill>
              </a:rPr>
              <a:t> </a:t>
            </a:r>
            <a:endParaRPr lang="en-US" b="1" dirty="0">
              <a:solidFill>
                <a:srgbClr val="FF6600"/>
              </a:solidFill>
            </a:endParaRPr>
          </a:p>
        </p:txBody>
      </p:sp>
      <p:sp>
        <p:nvSpPr>
          <p:cNvPr id="4" name="TextBox 3"/>
          <p:cNvSpPr txBox="1"/>
          <p:nvPr/>
        </p:nvSpPr>
        <p:spPr>
          <a:xfrm>
            <a:off x="0" y="1556792"/>
            <a:ext cx="8790237" cy="5262979"/>
          </a:xfrm>
          <a:prstGeom prst="rect">
            <a:avLst/>
          </a:prstGeom>
          <a:noFill/>
        </p:spPr>
        <p:txBody>
          <a:bodyPr wrap="none" rtlCol="0">
            <a:spAutoFit/>
          </a:bodyPr>
          <a:lstStyle/>
          <a:p>
            <a:r>
              <a:rPr lang="en-US" sz="2800" b="1" dirty="0" err="1" smtClean="0">
                <a:solidFill>
                  <a:srgbClr val="FF0000"/>
                </a:solidFill>
              </a:rPr>
              <a:t>Bränslen</a:t>
            </a:r>
            <a:r>
              <a:rPr lang="en-US" sz="2800" b="1" dirty="0" smtClean="0">
                <a:solidFill>
                  <a:srgbClr val="FF0000"/>
                </a:solidFill>
              </a:rPr>
              <a:t>: </a:t>
            </a:r>
          </a:p>
          <a:p>
            <a:r>
              <a:rPr lang="en-US" sz="2400" dirty="0" err="1" smtClean="0"/>
              <a:t>Vätgas</a:t>
            </a:r>
            <a:r>
              <a:rPr lang="en-US" sz="2400" dirty="0" smtClean="0"/>
              <a:t>, </a:t>
            </a:r>
            <a:r>
              <a:rPr lang="en-US" sz="2400" dirty="0" err="1" smtClean="0"/>
              <a:t>metan</a:t>
            </a:r>
            <a:r>
              <a:rPr lang="en-US" sz="2400" dirty="0" smtClean="0"/>
              <a:t>, </a:t>
            </a:r>
            <a:r>
              <a:rPr lang="en-US" sz="2400" dirty="0" err="1" smtClean="0"/>
              <a:t>benzin</a:t>
            </a:r>
            <a:r>
              <a:rPr lang="en-US" sz="2400" dirty="0" smtClean="0"/>
              <a:t>, </a:t>
            </a:r>
            <a:r>
              <a:rPr lang="en-US" sz="2400" dirty="0" err="1" smtClean="0"/>
              <a:t>stärkelse</a:t>
            </a:r>
            <a:r>
              <a:rPr lang="en-US" sz="2400" dirty="0" smtClean="0"/>
              <a:t> (</a:t>
            </a:r>
            <a:r>
              <a:rPr lang="en-US" sz="2400" dirty="0" err="1" smtClean="0"/>
              <a:t>glukos</a:t>
            </a:r>
            <a:r>
              <a:rPr lang="en-US" sz="2400" dirty="0" smtClean="0"/>
              <a:t>), </a:t>
            </a:r>
            <a:r>
              <a:rPr lang="en-US" sz="2400" dirty="0" err="1" smtClean="0"/>
              <a:t>fett</a:t>
            </a:r>
            <a:r>
              <a:rPr lang="en-US" sz="2400" dirty="0" smtClean="0"/>
              <a:t> (</a:t>
            </a:r>
            <a:r>
              <a:rPr lang="en-US" sz="2400" dirty="0" err="1" smtClean="0"/>
              <a:t>djur</a:t>
            </a:r>
            <a:r>
              <a:rPr lang="en-US" sz="2400" dirty="0" smtClean="0"/>
              <a:t>)</a:t>
            </a:r>
          </a:p>
          <a:p>
            <a:endParaRPr lang="en-US" sz="2800" dirty="0" smtClean="0"/>
          </a:p>
          <a:p>
            <a:r>
              <a:rPr lang="en-US" sz="2800" b="1" dirty="0" err="1" smtClean="0">
                <a:solidFill>
                  <a:srgbClr val="FF0000"/>
                </a:solidFill>
              </a:rPr>
              <a:t>Förbränning</a:t>
            </a:r>
            <a:r>
              <a:rPr lang="en-US" sz="2800" b="1" dirty="0" smtClean="0">
                <a:solidFill>
                  <a:srgbClr val="FF0000"/>
                </a:solidFill>
              </a:rPr>
              <a:t>= </a:t>
            </a:r>
            <a:r>
              <a:rPr lang="en-US" sz="2800" b="1" dirty="0" err="1" smtClean="0">
                <a:solidFill>
                  <a:srgbClr val="FF0000"/>
                </a:solidFill>
              </a:rPr>
              <a:t>kemisk</a:t>
            </a:r>
            <a:r>
              <a:rPr lang="en-US" sz="2800" b="1" dirty="0" smtClean="0">
                <a:solidFill>
                  <a:srgbClr val="FF0000"/>
                </a:solidFill>
              </a:rPr>
              <a:t> </a:t>
            </a:r>
            <a:r>
              <a:rPr lang="en-US" sz="2800" b="1" dirty="0" err="1" smtClean="0">
                <a:solidFill>
                  <a:srgbClr val="FF0000"/>
                </a:solidFill>
              </a:rPr>
              <a:t>reaktion</a:t>
            </a:r>
            <a:r>
              <a:rPr lang="en-US" sz="2800" b="1" dirty="0" smtClean="0">
                <a:solidFill>
                  <a:srgbClr val="FF0000"/>
                </a:solidFill>
              </a:rPr>
              <a:t>:</a:t>
            </a:r>
            <a:r>
              <a:rPr lang="en-US" sz="2800" dirty="0" smtClean="0">
                <a:solidFill>
                  <a:srgbClr val="FF0000"/>
                </a:solidFill>
              </a:rPr>
              <a:t> </a:t>
            </a:r>
          </a:p>
          <a:p>
            <a:r>
              <a:rPr lang="en-US" sz="2400" dirty="0" err="1" smtClean="0"/>
              <a:t>krävs</a:t>
            </a:r>
            <a:r>
              <a:rPr lang="en-US" sz="2400" dirty="0" smtClean="0"/>
              <a:t> </a:t>
            </a:r>
            <a:r>
              <a:rPr lang="en-US" sz="2400" dirty="0" err="1" smtClean="0"/>
              <a:t>närvaron</a:t>
            </a:r>
            <a:r>
              <a:rPr lang="en-US" sz="2400" dirty="0" smtClean="0"/>
              <a:t> </a:t>
            </a:r>
            <a:r>
              <a:rPr lang="en-US" sz="2400" dirty="0" err="1" smtClean="0"/>
              <a:t>av</a:t>
            </a:r>
            <a:r>
              <a:rPr lang="en-US" sz="2400" dirty="0" smtClean="0"/>
              <a:t> en “oxidant”=</a:t>
            </a:r>
            <a:r>
              <a:rPr lang="en-US" sz="2400" dirty="0" err="1" smtClean="0"/>
              <a:t>elektron</a:t>
            </a:r>
            <a:r>
              <a:rPr lang="en-US" sz="2400" dirty="0" smtClean="0"/>
              <a:t> </a:t>
            </a:r>
            <a:r>
              <a:rPr lang="en-US" sz="2400" dirty="0" err="1" smtClean="0"/>
              <a:t>mottagare</a:t>
            </a:r>
            <a:endParaRPr lang="en-US" sz="2400" dirty="0"/>
          </a:p>
          <a:p>
            <a:endParaRPr lang="en-US" sz="2800" dirty="0"/>
          </a:p>
          <a:p>
            <a:r>
              <a:rPr lang="en-US" sz="2800" b="1" dirty="0" err="1" smtClean="0">
                <a:solidFill>
                  <a:srgbClr val="FF0000"/>
                </a:solidFill>
              </a:rPr>
              <a:t>Vad</a:t>
            </a:r>
            <a:r>
              <a:rPr lang="en-US" sz="2800" b="1" dirty="0" smtClean="0">
                <a:solidFill>
                  <a:srgbClr val="FF0000"/>
                </a:solidFill>
              </a:rPr>
              <a:t> </a:t>
            </a:r>
            <a:r>
              <a:rPr lang="en-US" sz="2800" b="1" dirty="0" err="1" smtClean="0">
                <a:solidFill>
                  <a:srgbClr val="FF0000"/>
                </a:solidFill>
              </a:rPr>
              <a:t>händer</a:t>
            </a:r>
            <a:r>
              <a:rPr lang="en-US" sz="2800" b="1" dirty="0" smtClean="0">
                <a:solidFill>
                  <a:srgbClr val="FF0000"/>
                </a:solidFill>
              </a:rPr>
              <a:t>: </a:t>
            </a:r>
          </a:p>
          <a:p>
            <a:r>
              <a:rPr lang="en-US" sz="2400" dirty="0" smtClean="0"/>
              <a:t>Man </a:t>
            </a:r>
            <a:r>
              <a:rPr lang="en-US" sz="2400" dirty="0" err="1" smtClean="0"/>
              <a:t>bryter</a:t>
            </a:r>
            <a:r>
              <a:rPr lang="en-US" sz="2400" dirty="0" smtClean="0"/>
              <a:t>  </a:t>
            </a:r>
            <a:r>
              <a:rPr lang="en-US" sz="2400" dirty="0" err="1" smtClean="0"/>
              <a:t>sönder</a:t>
            </a:r>
            <a:r>
              <a:rPr lang="en-US" sz="2400" dirty="0" smtClean="0"/>
              <a:t> </a:t>
            </a:r>
            <a:r>
              <a:rPr lang="en-US" sz="2400" dirty="0" err="1" smtClean="0"/>
              <a:t>kemiska</a:t>
            </a:r>
            <a:r>
              <a:rPr lang="en-US" sz="2400" dirty="0" smtClean="0"/>
              <a:t> </a:t>
            </a:r>
            <a:r>
              <a:rPr lang="en-US" sz="2400" dirty="0" err="1" smtClean="0"/>
              <a:t>bindningar</a:t>
            </a:r>
            <a:r>
              <a:rPr lang="en-US" sz="2400" dirty="0" smtClean="0"/>
              <a:t> </a:t>
            </a:r>
            <a:r>
              <a:rPr lang="en-US" sz="2400" dirty="0"/>
              <a:t>i</a:t>
            </a:r>
            <a:r>
              <a:rPr lang="en-US" sz="2400" dirty="0" smtClean="0"/>
              <a:t> </a:t>
            </a:r>
            <a:r>
              <a:rPr lang="en-US" sz="2400" dirty="0" err="1" smtClean="0"/>
              <a:t>bränslemolekylen</a:t>
            </a:r>
            <a:r>
              <a:rPr lang="en-US" sz="2400" dirty="0" smtClean="0"/>
              <a:t> </a:t>
            </a:r>
            <a:r>
              <a:rPr lang="en-US" sz="2400" dirty="0" err="1" smtClean="0"/>
              <a:t>och</a:t>
            </a:r>
            <a:r>
              <a:rPr lang="en-US" sz="2400" dirty="0" smtClean="0"/>
              <a:t>  </a:t>
            </a:r>
          </a:p>
          <a:p>
            <a:r>
              <a:rPr lang="en-US" sz="2400" dirty="0" smtClean="0"/>
              <a:t>oxidant </a:t>
            </a:r>
            <a:r>
              <a:rPr lang="en-US" sz="2400" dirty="0" err="1" smtClean="0"/>
              <a:t>molekylen</a:t>
            </a:r>
            <a:r>
              <a:rPr lang="en-US" sz="2400" dirty="0" smtClean="0"/>
              <a:t> </a:t>
            </a:r>
            <a:r>
              <a:rPr lang="en-US" sz="2400" dirty="0" err="1" smtClean="0"/>
              <a:t>och</a:t>
            </a:r>
            <a:r>
              <a:rPr lang="en-US" sz="2400" dirty="0" smtClean="0"/>
              <a:t> </a:t>
            </a:r>
            <a:r>
              <a:rPr lang="en-US" sz="2400" dirty="0" err="1" smtClean="0"/>
              <a:t>skapar</a:t>
            </a:r>
            <a:r>
              <a:rPr lang="en-US" sz="2400" dirty="0" smtClean="0"/>
              <a:t> </a:t>
            </a:r>
            <a:r>
              <a:rPr lang="en-US" sz="2400" dirty="0" err="1" smtClean="0"/>
              <a:t>nya</a:t>
            </a:r>
            <a:r>
              <a:rPr lang="en-US" sz="2400" dirty="0" smtClean="0"/>
              <a:t> </a:t>
            </a:r>
            <a:r>
              <a:rPr lang="en-US" sz="2400" dirty="0" err="1" smtClean="0"/>
              <a:t>bindningar</a:t>
            </a:r>
            <a:r>
              <a:rPr lang="en-US" sz="2400" dirty="0" smtClean="0"/>
              <a:t> </a:t>
            </a:r>
            <a:r>
              <a:rPr lang="en-US" sz="2400" dirty="0" err="1" smtClean="0"/>
              <a:t>imellan</a:t>
            </a:r>
            <a:r>
              <a:rPr lang="en-US" sz="2400" dirty="0" smtClean="0"/>
              <a:t> </a:t>
            </a:r>
            <a:r>
              <a:rPr lang="en-US" sz="2400" dirty="0" err="1" smtClean="0"/>
              <a:t>atomerna</a:t>
            </a:r>
            <a:r>
              <a:rPr lang="en-US" sz="2400" dirty="0" smtClean="0"/>
              <a:t> </a:t>
            </a:r>
          </a:p>
          <a:p>
            <a:r>
              <a:rPr lang="en-US" sz="2400" dirty="0" err="1" smtClean="0"/>
              <a:t>genom</a:t>
            </a:r>
            <a:r>
              <a:rPr lang="en-US" sz="2400" dirty="0" smtClean="0"/>
              <a:t> </a:t>
            </a:r>
            <a:r>
              <a:rPr lang="en-US" sz="2400" dirty="0" err="1" smtClean="0"/>
              <a:t>elektron</a:t>
            </a:r>
            <a:r>
              <a:rPr lang="en-US" sz="2400" dirty="0" smtClean="0"/>
              <a:t> </a:t>
            </a:r>
            <a:r>
              <a:rPr lang="en-US" sz="2400" dirty="0" err="1" smtClean="0"/>
              <a:t>överföring</a:t>
            </a:r>
            <a:endParaRPr lang="en-US" sz="2400" dirty="0" smtClean="0"/>
          </a:p>
          <a:p>
            <a:r>
              <a:rPr lang="en-US" sz="2800" b="1" dirty="0" err="1" smtClean="0">
                <a:solidFill>
                  <a:srgbClr val="FF0000"/>
                </a:solidFill>
              </a:rPr>
              <a:t>Krävs</a:t>
            </a:r>
            <a:r>
              <a:rPr lang="en-US" sz="2800" b="1" dirty="0" smtClean="0">
                <a:solidFill>
                  <a:srgbClr val="FF0000"/>
                </a:solidFill>
              </a:rPr>
              <a:t>:</a:t>
            </a:r>
            <a:r>
              <a:rPr lang="en-US" sz="2800" dirty="0" smtClean="0"/>
              <a:t>	 </a:t>
            </a:r>
          </a:p>
          <a:p>
            <a:r>
              <a:rPr lang="en-US" sz="2400" dirty="0" err="1" smtClean="0"/>
              <a:t>elektronöverföring</a:t>
            </a:r>
            <a:r>
              <a:rPr lang="en-US" sz="2400" dirty="0" smtClean="0"/>
              <a:t> </a:t>
            </a:r>
            <a:r>
              <a:rPr lang="en-US" sz="2400" dirty="0" err="1" smtClean="0"/>
              <a:t>från</a:t>
            </a:r>
            <a:r>
              <a:rPr lang="en-US" sz="2400" dirty="0" smtClean="0"/>
              <a:t> </a:t>
            </a:r>
            <a:r>
              <a:rPr lang="en-US" sz="2400" dirty="0" err="1" smtClean="0"/>
              <a:t>bränslen</a:t>
            </a:r>
            <a:r>
              <a:rPr lang="en-US" sz="2400" dirty="0" smtClean="0"/>
              <a:t> till </a:t>
            </a:r>
            <a:endParaRPr lang="en-US" sz="2400" dirty="0"/>
          </a:p>
          <a:p>
            <a:r>
              <a:rPr lang="en-US" sz="2400" dirty="0" smtClean="0"/>
              <a:t>“</a:t>
            </a:r>
            <a:r>
              <a:rPr lang="en-US" sz="2400" dirty="0" err="1" smtClean="0"/>
              <a:t>oxidanten</a:t>
            </a:r>
            <a:r>
              <a:rPr lang="en-US" sz="2400" dirty="0"/>
              <a:t>=</a:t>
            </a:r>
            <a:r>
              <a:rPr lang="en-US" sz="2400" dirty="0" err="1" smtClean="0"/>
              <a:t>elektron</a:t>
            </a:r>
            <a:r>
              <a:rPr lang="en-US" sz="2400" dirty="0" smtClean="0"/>
              <a:t> </a:t>
            </a:r>
            <a:r>
              <a:rPr lang="en-US" sz="2400" dirty="0" err="1" smtClean="0"/>
              <a:t>mottagaren</a:t>
            </a:r>
            <a:r>
              <a:rPr lang="en-US" sz="2400" dirty="0" smtClean="0"/>
              <a:t>”=O</a:t>
            </a:r>
            <a:r>
              <a:rPr lang="en-US" sz="2400" baseline="-25000" dirty="0" smtClean="0"/>
              <a:t>2</a:t>
            </a:r>
            <a:r>
              <a:rPr lang="en-US" sz="2400" dirty="0" smtClean="0"/>
              <a:t>, F</a:t>
            </a:r>
            <a:r>
              <a:rPr lang="en-US" sz="2400" baseline="-25000" dirty="0" smtClean="0"/>
              <a:t>2</a:t>
            </a:r>
            <a:endParaRPr lang="en-US" sz="2400" baseline="-25000" dirty="0"/>
          </a:p>
        </p:txBody>
      </p:sp>
    </p:spTree>
    <p:extLst>
      <p:ext uri="{BB962C8B-B14F-4D97-AF65-F5344CB8AC3E}">
        <p14:creationId xmlns:p14="http://schemas.microsoft.com/office/powerpoint/2010/main" val="30590312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94928" y="0"/>
            <a:ext cx="8229600" cy="1143000"/>
          </a:xfrm>
        </p:spPr>
        <p:txBody>
          <a:bodyPr/>
          <a:lstStyle/>
          <a:p>
            <a:r>
              <a:rPr lang="en-US" b="1" dirty="0" err="1" smtClean="0">
                <a:solidFill>
                  <a:srgbClr val="FF6666"/>
                </a:solidFill>
              </a:rPr>
              <a:t>Bäst</a:t>
            </a:r>
            <a:r>
              <a:rPr lang="en-US" b="1" dirty="0" smtClean="0">
                <a:solidFill>
                  <a:srgbClr val="FF6666"/>
                </a:solidFill>
              </a:rPr>
              <a:t> </a:t>
            </a:r>
            <a:r>
              <a:rPr lang="en-US" b="1" dirty="0" err="1" smtClean="0">
                <a:solidFill>
                  <a:srgbClr val="FF6666"/>
                </a:solidFill>
              </a:rPr>
              <a:t>och</a:t>
            </a:r>
            <a:r>
              <a:rPr lang="en-US" b="1" dirty="0" smtClean="0">
                <a:solidFill>
                  <a:srgbClr val="FF6666"/>
                </a:solidFill>
              </a:rPr>
              <a:t> </a:t>
            </a:r>
            <a:r>
              <a:rPr lang="en-US" b="1" dirty="0" err="1" smtClean="0">
                <a:solidFill>
                  <a:srgbClr val="FF6666"/>
                </a:solidFill>
              </a:rPr>
              <a:t>näst</a:t>
            </a:r>
            <a:r>
              <a:rPr lang="en-US" b="1" dirty="0" smtClean="0">
                <a:solidFill>
                  <a:srgbClr val="FF6666"/>
                </a:solidFill>
              </a:rPr>
              <a:t> </a:t>
            </a:r>
            <a:r>
              <a:rPr lang="en-US" b="1" dirty="0" err="1" smtClean="0">
                <a:solidFill>
                  <a:srgbClr val="FF6666"/>
                </a:solidFill>
              </a:rPr>
              <a:t>bäst</a:t>
            </a:r>
            <a:r>
              <a:rPr lang="en-US" b="1" dirty="0" smtClean="0">
                <a:solidFill>
                  <a:srgbClr val="FF6666"/>
                </a:solidFill>
              </a:rPr>
              <a:t> </a:t>
            </a:r>
            <a:r>
              <a:rPr lang="en-US" b="1" dirty="0" err="1" smtClean="0">
                <a:solidFill>
                  <a:srgbClr val="FF6666"/>
                </a:solidFill>
              </a:rPr>
              <a:t>av</a:t>
            </a:r>
            <a:r>
              <a:rPr lang="en-US" b="1" dirty="0" smtClean="0">
                <a:solidFill>
                  <a:srgbClr val="FF6666"/>
                </a:solidFill>
              </a:rPr>
              <a:t> </a:t>
            </a:r>
            <a:r>
              <a:rPr lang="en-US" b="1" dirty="0" err="1" smtClean="0">
                <a:solidFill>
                  <a:srgbClr val="FF6666"/>
                </a:solidFill>
              </a:rPr>
              <a:t>alla</a:t>
            </a:r>
            <a:r>
              <a:rPr lang="en-US" b="1" dirty="0" smtClean="0">
                <a:solidFill>
                  <a:srgbClr val="FF6666"/>
                </a:solidFill>
              </a:rPr>
              <a:t> </a:t>
            </a:r>
            <a:r>
              <a:rPr lang="en-US" b="1" dirty="0" err="1" smtClean="0">
                <a:solidFill>
                  <a:srgbClr val="FF6666"/>
                </a:solidFill>
              </a:rPr>
              <a:t>världar</a:t>
            </a:r>
            <a:endParaRPr lang="en-US" b="1" dirty="0">
              <a:solidFill>
                <a:srgbClr val="FF6666"/>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31419725"/>
              </p:ext>
            </p:extLst>
          </p:nvPr>
        </p:nvGraphicFramePr>
        <p:xfrm>
          <a:off x="1763713" y="1196752"/>
          <a:ext cx="4451350" cy="5581650"/>
        </p:xfrm>
        <a:graphic>
          <a:graphicData uri="http://schemas.openxmlformats.org/presentationml/2006/ole">
            <mc:AlternateContent xmlns:mc="http://schemas.openxmlformats.org/markup-compatibility/2006">
              <mc:Choice xmlns:v="urn:schemas-microsoft-com:vml" Requires="v">
                <p:oleObj spid="_x0000_s5147" name="Equation" r:id="rId3" imgW="2997200" imgH="3759200" progId="Equation.3">
                  <p:embed/>
                </p:oleObj>
              </mc:Choice>
              <mc:Fallback>
                <p:oleObj name="Equation" r:id="rId3" imgW="2997200" imgH="3759200" progId="Equation.3">
                  <p:embed/>
                  <p:pic>
                    <p:nvPicPr>
                      <p:cNvPr id="0" name=""/>
                      <p:cNvPicPr/>
                      <p:nvPr/>
                    </p:nvPicPr>
                    <p:blipFill>
                      <a:blip r:embed="rId4"/>
                      <a:stretch>
                        <a:fillRect/>
                      </a:stretch>
                    </p:blipFill>
                    <p:spPr>
                      <a:xfrm>
                        <a:off x="1763713" y="1196752"/>
                        <a:ext cx="4451350" cy="5581650"/>
                      </a:xfrm>
                      <a:prstGeom prst="rect">
                        <a:avLst/>
                      </a:prstGeom>
                    </p:spPr>
                  </p:pic>
                </p:oleObj>
              </mc:Fallback>
            </mc:AlternateContent>
          </a:graphicData>
        </a:graphic>
      </p:graphicFrame>
    </p:spTree>
    <p:extLst>
      <p:ext uri="{BB962C8B-B14F-4D97-AF65-F5344CB8AC3E}">
        <p14:creationId xmlns:p14="http://schemas.microsoft.com/office/powerpoint/2010/main" val="3681100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191000" y="457200"/>
            <a:ext cx="44958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2800" b="1" dirty="0" smtClean="0">
              <a:solidFill>
                <a:srgbClr val="EE813C"/>
              </a:solidFill>
              <a:latin typeface="+mj-lt"/>
            </a:endParaRPr>
          </a:p>
          <a:p>
            <a:pPr algn="ctr"/>
            <a:endParaRPr lang="sv-SE" sz="2800" b="1" dirty="0" smtClean="0">
              <a:solidFill>
                <a:srgbClr val="EE813C"/>
              </a:solidFill>
              <a:latin typeface="+mj-lt"/>
            </a:endParaRPr>
          </a:p>
          <a:p>
            <a:pPr algn="ctr"/>
            <a:r>
              <a:rPr lang="sv-SE" sz="2800" b="1" dirty="0" smtClean="0">
                <a:solidFill>
                  <a:srgbClr val="EE813C"/>
                </a:solidFill>
                <a:latin typeface="+mj-lt"/>
              </a:rPr>
              <a:t>ENERGI</a:t>
            </a:r>
          </a:p>
          <a:p>
            <a:pPr algn="ctr"/>
            <a:endParaRPr lang="sv-SE" sz="2800" b="1" dirty="0" smtClean="0">
              <a:solidFill>
                <a:srgbClr val="EE813C"/>
              </a:solidFill>
              <a:latin typeface="+mj-lt"/>
            </a:endParaRPr>
          </a:p>
          <a:p>
            <a:pPr algn="ctr"/>
            <a:r>
              <a:rPr lang="sv-SE" sz="2800" b="1" dirty="0" smtClean="0">
                <a:solidFill>
                  <a:schemeClr val="bg1"/>
                </a:solidFill>
                <a:latin typeface="+mj-lt"/>
              </a:rPr>
              <a:t>grunden till allt – mycket finns kvar att lära…</a:t>
            </a:r>
            <a:endParaRPr lang="sv-SE" sz="2400" b="1" dirty="0" smtClean="0">
              <a:solidFill>
                <a:schemeClr val="bg1"/>
              </a:solidFill>
              <a:latin typeface="+mj-lt"/>
            </a:endParaRPr>
          </a:p>
          <a:p>
            <a:pPr algn="ctr"/>
            <a:endParaRPr lang="sv-SE" sz="2400" b="1" dirty="0" smtClean="0">
              <a:solidFill>
                <a:srgbClr val="EE813C"/>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b="1" dirty="0" smtClean="0">
                <a:solidFill>
                  <a:schemeClr val="bg1"/>
                </a:solidFill>
                <a:latin typeface="+mj-lt"/>
              </a:rPr>
              <a:t>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sz="2400" b="1" dirty="0" smtClean="0">
                <a:solidFill>
                  <a:srgbClr val="EE813C"/>
                </a:solidFill>
                <a:latin typeface="+mj-lt"/>
              </a:rPr>
              <a:t> </a:t>
            </a:r>
          </a:p>
          <a:p>
            <a:pPr algn="ctr"/>
            <a:endParaRPr lang="sv-SE" sz="2400" b="1" dirty="0" smtClean="0">
              <a:solidFill>
                <a:schemeClr val="accent3"/>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10" name="Bildobjekt 9" descr="shutterstock_57793573.jpg"/>
          <p:cNvPicPr>
            <a:picLocks noChangeAspect="1"/>
          </p:cNvPicPr>
          <p:nvPr/>
        </p:nvPicPr>
        <p:blipFill>
          <a:blip r:embed="rId7" cstate="print"/>
          <a:srcRect l="7705" t="20800"/>
          <a:stretch>
            <a:fillRect/>
          </a:stretch>
        </p:blipFill>
        <p:spPr>
          <a:xfrm>
            <a:off x="457200" y="457200"/>
            <a:ext cx="3651250"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57200" y="457200"/>
            <a:ext cx="8229600" cy="46482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400" b="1" dirty="0" smtClean="0">
                <a:solidFill>
                  <a:schemeClr val="accent3"/>
                </a:solidFill>
                <a:latin typeface="+mj-lt"/>
              </a:rPr>
              <a:t>UPPHOVSRÄTT</a:t>
            </a:r>
          </a:p>
          <a:p>
            <a:pPr algn="ctr"/>
            <a:endParaRPr lang="sv-SE" sz="2400" b="1" dirty="0" smtClean="0">
              <a:solidFill>
                <a:schemeClr val="accent3"/>
              </a:solidFill>
              <a:latin typeface="+mj-lt"/>
            </a:endParaRPr>
          </a:p>
          <a:p>
            <a:pPr algn="ctr"/>
            <a:r>
              <a:rPr lang="sv-SE" sz="1600" dirty="0" smtClean="0">
                <a:solidFill>
                  <a:srgbClr val="FFFFFF"/>
                </a:solidFill>
                <a:latin typeface="+mj-lt"/>
              </a:rPr>
              <a:t>In</a:t>
            </a:r>
            <a:r>
              <a:rPr lang="sv-SE" sz="1600" dirty="0" smtClean="0">
                <a:solidFill>
                  <a:schemeClr val="bg1"/>
                </a:solidFill>
                <a:latin typeface="+mj-lt"/>
              </a:rPr>
              <a:t>nehållet i denna presentation är framtagen inom ramen för projektet Vetenskap &amp; Vardag – Aspekter på energi som drivs av IVA och KVA i samverkan. Presentationen baseras på innehållet i boken Energi – Möjligheter &amp; Dilemman med ambitionen att öka kunskaperna och intresset för energifrågor.</a:t>
            </a:r>
          </a:p>
          <a:p>
            <a:pPr algn="ctr"/>
            <a:r>
              <a:rPr lang="sv-SE" sz="1600" dirty="0" smtClean="0">
                <a:solidFill>
                  <a:schemeClr val="bg1"/>
                </a:solidFill>
                <a:latin typeface="+mj-lt"/>
              </a:rPr>
              <a:t> </a:t>
            </a:r>
          </a:p>
          <a:p>
            <a:pPr algn="ctr"/>
            <a:r>
              <a:rPr lang="sv-SE" sz="1600" dirty="0" smtClean="0">
                <a:solidFill>
                  <a:schemeClr val="bg1"/>
                </a:solidFill>
                <a:latin typeface="+mj-lt"/>
              </a:rPr>
              <a:t>Denna presentation är fri att använda i sin helhet. Det är dock inte tillåtet att kopiera hela eller delar av bilder i denna presentation för att använda dessa ur sitt sammanhang utan att ange källan och hänvisa till presentationen i sin helhet. Det är heller inte tillåtet att ändra presentationens innehåll utan att  </a:t>
            </a:r>
            <a:r>
              <a:rPr lang="sv-SE" sz="1600" dirty="0" err="1" smtClean="0">
                <a:solidFill>
                  <a:schemeClr val="bg1"/>
                </a:solidFill>
                <a:latin typeface="+mj-lt"/>
              </a:rPr>
              <a:t>projektägarnas</a:t>
            </a:r>
            <a:r>
              <a:rPr lang="sv-SE" sz="1600" dirty="0" smtClean="0">
                <a:solidFill>
                  <a:schemeClr val="bg1"/>
                </a:solidFill>
                <a:latin typeface="+mj-lt"/>
              </a:rPr>
              <a:t> medgivande. </a:t>
            </a:r>
          </a:p>
          <a:p>
            <a:pPr algn="ctr"/>
            <a:endParaRPr lang="sv-SE" dirty="0" smtClean="0">
              <a:solidFill>
                <a:schemeClr val="accent3"/>
              </a:solidFill>
              <a:latin typeface="+mj-lt"/>
            </a:endParaRPr>
          </a:p>
          <a:p>
            <a:pPr algn="ctr"/>
            <a:r>
              <a:rPr lang="sv-SE" dirty="0" smtClean="0">
                <a:solidFill>
                  <a:schemeClr val="accent3"/>
                </a:solidFill>
                <a:latin typeface="+mj-lt"/>
              </a:rPr>
              <a:t>För mer information om projektet se </a:t>
            </a:r>
            <a:r>
              <a:rPr lang="sv-SE" dirty="0" err="1" smtClean="0">
                <a:solidFill>
                  <a:schemeClr val="accent3"/>
                </a:solidFill>
                <a:latin typeface="+mj-lt"/>
              </a:rPr>
              <a:t>www.iva.se/energiboken</a:t>
            </a:r>
            <a:r>
              <a:rPr lang="sv-SE" dirty="0" smtClean="0">
                <a:solidFill>
                  <a:schemeClr val="accent3"/>
                </a:solidFill>
                <a:latin typeface="+mj-lt"/>
              </a:rPr>
              <a:t> </a:t>
            </a:r>
          </a:p>
          <a:p>
            <a:pPr algn="ctr"/>
            <a:endParaRPr lang="sv-SE" sz="2000" dirty="0" smtClean="0">
              <a:solidFill>
                <a:schemeClr val="accent3"/>
              </a:solidFill>
              <a:latin typeface="+mj-lt"/>
            </a:endParaRPr>
          </a:p>
          <a:p>
            <a:pPr algn="ctr"/>
            <a:endParaRPr lang="sv-SE" sz="2000" dirty="0" smtClean="0">
              <a:solidFill>
                <a:schemeClr val="bg1"/>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57200" y="457200"/>
            <a:ext cx="43434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2800" b="1" dirty="0" smtClean="0">
              <a:solidFill>
                <a:srgbClr val="EE813C"/>
              </a:solidFill>
              <a:latin typeface="+mj-lt"/>
            </a:endParaRPr>
          </a:p>
          <a:p>
            <a:pPr algn="ctr"/>
            <a:r>
              <a:rPr lang="sv-SE" sz="2000" dirty="0" smtClean="0">
                <a:solidFill>
                  <a:srgbClr val="FFFFFF"/>
                </a:solidFill>
                <a:latin typeface="+mj-lt"/>
              </a:rPr>
              <a:t>Innehållet i denna presentation har sitt ursprung i boken Energi – Möjligheter och dilemman.</a:t>
            </a:r>
          </a:p>
          <a:p>
            <a:pPr algn="ctr"/>
            <a:r>
              <a:rPr lang="sv-SE" sz="2000" dirty="0" smtClean="0">
                <a:solidFill>
                  <a:srgbClr val="FFFFFF"/>
                </a:solidFill>
                <a:latin typeface="+mj-lt"/>
              </a:rPr>
              <a:t> </a:t>
            </a:r>
          </a:p>
          <a:p>
            <a:pPr algn="ctr"/>
            <a:r>
              <a:rPr lang="sv-SE" sz="2000" dirty="0" smtClean="0">
                <a:solidFill>
                  <a:srgbClr val="FFFFFF"/>
                </a:solidFill>
                <a:latin typeface="+mj-lt"/>
              </a:rPr>
              <a:t>Boken finns att ladda ned via projektets hemsida</a:t>
            </a:r>
          </a:p>
          <a:p>
            <a:pPr algn="ctr"/>
            <a:endParaRPr lang="sv-SE" sz="2000" dirty="0" smtClean="0">
              <a:solidFill>
                <a:srgbClr val="FFFFFF"/>
              </a:solidFill>
              <a:latin typeface="+mj-lt"/>
            </a:endParaRPr>
          </a:p>
          <a:p>
            <a:pPr algn="ctr"/>
            <a:r>
              <a:rPr lang="sv-SE" sz="2000" dirty="0" smtClean="0">
                <a:solidFill>
                  <a:schemeClr val="accent3"/>
                </a:solidFill>
                <a:latin typeface="+mj-lt"/>
              </a:rPr>
              <a:t> </a:t>
            </a:r>
            <a:r>
              <a:rPr lang="sv-SE" sz="2000" dirty="0" err="1" smtClean="0">
                <a:solidFill>
                  <a:schemeClr val="accent3"/>
                </a:solidFill>
                <a:latin typeface="+mj-lt"/>
              </a:rPr>
              <a:t>www.iva.se/energiboken</a:t>
            </a:r>
            <a:endParaRPr lang="sv-SE" sz="2000" dirty="0" smtClean="0">
              <a:solidFill>
                <a:schemeClr val="accent3"/>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b="1" dirty="0" smtClean="0">
                <a:solidFill>
                  <a:schemeClr val="bg1"/>
                </a:solidFill>
                <a:latin typeface="+mj-lt"/>
              </a:rPr>
              <a:t>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sz="2400" b="1" dirty="0" smtClean="0">
                <a:solidFill>
                  <a:srgbClr val="EE813C"/>
                </a:solidFill>
                <a:latin typeface="+mj-lt"/>
              </a:rPr>
              <a:t> </a:t>
            </a:r>
          </a:p>
          <a:p>
            <a:pPr algn="ctr"/>
            <a:endParaRPr lang="sv-SE" sz="2400" b="1" dirty="0" smtClean="0">
              <a:solidFill>
                <a:schemeClr val="accent3"/>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11" name="Bildobjekt 10" descr="2013-01-14_2112.png"/>
          <p:cNvPicPr>
            <a:picLocks noChangeAspect="1"/>
          </p:cNvPicPr>
          <p:nvPr/>
        </p:nvPicPr>
        <p:blipFill>
          <a:blip r:embed="rId7" cstate="print"/>
          <a:stretch>
            <a:fillRect/>
          </a:stretch>
        </p:blipFill>
        <p:spPr>
          <a:xfrm>
            <a:off x="4836222" y="457200"/>
            <a:ext cx="3850578"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15"/>
          <p:cNvSpPr/>
          <p:nvPr/>
        </p:nvSpPr>
        <p:spPr>
          <a:xfrm>
            <a:off x="457200" y="457200"/>
            <a:ext cx="82296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3200" b="1" dirty="0" smtClean="0">
              <a:solidFill>
                <a:schemeClr val="accent3"/>
              </a:solidFill>
              <a:latin typeface="+mj-lt"/>
            </a:endParaRPr>
          </a:p>
          <a:p>
            <a:pPr algn="ctr"/>
            <a:endParaRPr lang="sv-SE" sz="3200" b="1" dirty="0" smtClean="0">
              <a:solidFill>
                <a:schemeClr val="accent3"/>
              </a:solidFill>
              <a:latin typeface="+mj-lt"/>
            </a:endParaRPr>
          </a:p>
          <a:p>
            <a:pPr algn="ctr"/>
            <a:endParaRPr lang="sv-SE" sz="3200" b="1" dirty="0" smtClean="0">
              <a:solidFill>
                <a:schemeClr val="accent3"/>
              </a:solidFill>
              <a:latin typeface="+mj-lt"/>
            </a:endParaRPr>
          </a:p>
          <a:p>
            <a:pPr algn="ctr"/>
            <a:r>
              <a:rPr lang="sv-SE" sz="4000" b="1" dirty="0" smtClean="0">
                <a:solidFill>
                  <a:schemeClr val="accent3"/>
                </a:solidFill>
                <a:latin typeface="+mj-lt"/>
              </a:rPr>
              <a:t>VAD ÄR ENERGI?</a:t>
            </a:r>
            <a:endParaRPr lang="sv-SE" sz="4000" dirty="0" smtClean="0">
              <a:solidFill>
                <a:schemeClr val="accent3"/>
              </a:solidFill>
              <a:latin typeface="+mj-lt"/>
            </a:endParaRPr>
          </a:p>
        </p:txBody>
      </p:sp>
      <p:pic>
        <p:nvPicPr>
          <p:cNvPr id="5" name="Bildobjekt 10" descr="IVA-logo svensk (cmyk).eps"/>
          <p:cNvPicPr>
            <a:picLocks noChangeAspect="1"/>
          </p:cNvPicPr>
          <p:nvPr/>
        </p:nvPicPr>
        <p:blipFill>
          <a:blip r:embed="rId2" cstate="print"/>
          <a:stretch>
            <a:fillRect/>
          </a:stretch>
        </p:blipFill>
        <p:spPr>
          <a:xfrm>
            <a:off x="2819400" y="5334000"/>
            <a:ext cx="2617999" cy="1010596"/>
          </a:xfrm>
          <a:prstGeom prst="rect">
            <a:avLst/>
          </a:prstGeom>
        </p:spPr>
      </p:pic>
      <p:pic>
        <p:nvPicPr>
          <p:cNvPr id="6" name="Bildobjekt 8" descr="KVA_logo_PMS295U.eps"/>
          <p:cNvPicPr>
            <a:picLocks noChangeAspect="1"/>
          </p:cNvPicPr>
          <p:nvPr/>
        </p:nvPicPr>
        <p:blipFill>
          <a:blip r:embed="rId3" cstate="print"/>
          <a:stretch>
            <a:fillRect/>
          </a:stretch>
        </p:blipFill>
        <p:spPr>
          <a:xfrm>
            <a:off x="6642100" y="5471046"/>
            <a:ext cx="1981200" cy="857535"/>
          </a:xfrm>
          <a:prstGeom prst="rect">
            <a:avLst/>
          </a:prstGeom>
        </p:spPr>
      </p:pic>
      <p:pic>
        <p:nvPicPr>
          <p:cNvPr id="7" name="Bildobjekt 9" descr="201210-IVA-Energiboken-v2-omtryck-tryckversion.png"/>
          <p:cNvPicPr>
            <a:picLocks noChangeAspect="1"/>
          </p:cNvPicPr>
          <p:nvPr/>
        </p:nvPicPr>
        <p:blipFill>
          <a:blip r:embed="rId4"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spTree>
    <p:extLst>
      <p:ext uri="{BB962C8B-B14F-4D97-AF65-F5344CB8AC3E}">
        <p14:creationId xmlns:p14="http://schemas.microsoft.com/office/powerpoint/2010/main" val="20700876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57200" y="457200"/>
            <a:ext cx="4495800" cy="1752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r>
              <a:rPr lang="sv-SE" sz="3200" b="1" dirty="0" smtClean="0">
                <a:solidFill>
                  <a:schemeClr val="accent3"/>
                </a:solidFill>
                <a:latin typeface="+mj-lt"/>
              </a:rPr>
              <a:t>Förmåga att orsaka en förändring</a:t>
            </a:r>
          </a:p>
          <a:p>
            <a:endParaRPr lang="sv-SE" sz="1600" dirty="0" smtClean="0">
              <a:solidFill>
                <a:schemeClr val="bg1"/>
              </a:solidFill>
              <a:latin typeface="+mj-lt"/>
            </a:endParaRPr>
          </a:p>
          <a:p>
            <a:endParaRPr lang="sv-SE" sz="1600" dirty="0" smtClean="0">
              <a:solidFill>
                <a:schemeClr val="bg1"/>
              </a:solidFill>
              <a:latin typeface="+mj-lt"/>
            </a:endParaRPr>
          </a:p>
          <a:p>
            <a:endParaRPr lang="sv-SE" sz="1600" dirty="0" smtClean="0">
              <a:solidFill>
                <a:schemeClr val="bg1"/>
              </a:solidFill>
              <a:latin typeface="+mj-lt"/>
            </a:endParaRPr>
          </a:p>
          <a:p>
            <a:r>
              <a:rPr lang="sv-SE" sz="1600" dirty="0" smtClean="0">
                <a:solidFill>
                  <a:schemeClr val="bg1"/>
                </a:solidFill>
                <a:latin typeface="+mj-lt"/>
              </a:rPr>
              <a:t> </a:t>
            </a: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sp>
        <p:nvSpPr>
          <p:cNvPr id="17" name="Rektangel 16"/>
          <p:cNvSpPr/>
          <p:nvPr/>
        </p:nvSpPr>
        <p:spPr>
          <a:xfrm>
            <a:off x="5029200" y="457200"/>
            <a:ext cx="3657600" cy="990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sv-SE" b="1" dirty="0" smtClean="0">
                <a:solidFill>
                  <a:schemeClr val="accent3"/>
                </a:solidFill>
                <a:latin typeface="+mj-lt"/>
              </a:rPr>
              <a:t>Fysik: </a:t>
            </a:r>
          </a:p>
          <a:p>
            <a:pPr algn="ctr"/>
            <a:r>
              <a:rPr lang="sv-SE" b="1" dirty="0" smtClean="0">
                <a:solidFill>
                  <a:schemeClr val="accent3"/>
                </a:solidFill>
                <a:latin typeface="+mj-lt"/>
              </a:rPr>
              <a:t>Förmåga att utföra arbete</a:t>
            </a:r>
          </a:p>
        </p:txBody>
      </p:sp>
      <p:sp>
        <p:nvSpPr>
          <p:cNvPr id="26" name="Rektangel 25"/>
          <p:cNvSpPr/>
          <p:nvPr/>
        </p:nvSpPr>
        <p:spPr>
          <a:xfrm>
            <a:off x="5029200" y="1524000"/>
            <a:ext cx="3657600" cy="1447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sv-SE" b="1" dirty="0" smtClean="0">
                <a:solidFill>
                  <a:schemeClr val="bg1"/>
                </a:solidFill>
                <a:latin typeface="+mj-lt"/>
              </a:rPr>
              <a:t>Kemi: </a:t>
            </a:r>
          </a:p>
          <a:p>
            <a:pPr algn="ctr"/>
            <a:r>
              <a:rPr lang="sv-SE" b="1" dirty="0" smtClean="0">
                <a:solidFill>
                  <a:schemeClr val="bg1"/>
                </a:solidFill>
                <a:latin typeface="+mj-lt"/>
              </a:rPr>
              <a:t>Växelverkan mellan ämnen bestämmer hastigheten på reaktioner </a:t>
            </a:r>
          </a:p>
        </p:txBody>
      </p:sp>
      <p:sp>
        <p:nvSpPr>
          <p:cNvPr id="27" name="Rektangel 26"/>
          <p:cNvSpPr/>
          <p:nvPr/>
        </p:nvSpPr>
        <p:spPr>
          <a:xfrm>
            <a:off x="5029200" y="3048000"/>
            <a:ext cx="3657600" cy="1066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sv-SE" b="1" dirty="0" smtClean="0">
                <a:solidFill>
                  <a:schemeClr val="accent3"/>
                </a:solidFill>
                <a:latin typeface="+mj-lt"/>
              </a:rPr>
              <a:t>Biologi: </a:t>
            </a:r>
          </a:p>
          <a:p>
            <a:pPr algn="ctr"/>
            <a:r>
              <a:rPr lang="sv-SE" b="1" dirty="0" smtClean="0">
                <a:solidFill>
                  <a:schemeClr val="accent3"/>
                </a:solidFill>
                <a:latin typeface="+mj-lt"/>
              </a:rPr>
              <a:t>Grunden för alla livsprocesser</a:t>
            </a:r>
          </a:p>
        </p:txBody>
      </p:sp>
      <p:sp>
        <p:nvSpPr>
          <p:cNvPr id="23" name="Rektangel 22"/>
          <p:cNvSpPr/>
          <p:nvPr/>
        </p:nvSpPr>
        <p:spPr>
          <a:xfrm>
            <a:off x="5029200" y="4191000"/>
            <a:ext cx="3657600" cy="990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sv-SE" b="1" dirty="0" smtClean="0">
                <a:solidFill>
                  <a:srgbClr val="FFFFFF"/>
                </a:solidFill>
                <a:latin typeface="+mj-lt"/>
              </a:rPr>
              <a:t>Samhällskunskap: </a:t>
            </a:r>
          </a:p>
          <a:p>
            <a:pPr algn="ctr"/>
            <a:r>
              <a:rPr lang="sv-SE" b="1" dirty="0" smtClean="0">
                <a:solidFill>
                  <a:srgbClr val="FFFFFF"/>
                </a:solidFill>
                <a:latin typeface="+mj-lt"/>
              </a:rPr>
              <a:t>Orsak till diskussion och debatt</a:t>
            </a:r>
          </a:p>
        </p:txBody>
      </p:sp>
      <p:pic>
        <p:nvPicPr>
          <p:cNvPr id="15" name="Bildobjekt 14" descr="shutterstock_19456234.jpg"/>
          <p:cNvPicPr>
            <a:picLocks noChangeAspect="1"/>
          </p:cNvPicPr>
          <p:nvPr/>
        </p:nvPicPr>
        <p:blipFill>
          <a:blip r:embed="rId7" cstate="print"/>
          <a:stretch>
            <a:fillRect/>
          </a:stretch>
        </p:blipFill>
        <p:spPr>
          <a:xfrm>
            <a:off x="457199" y="2286000"/>
            <a:ext cx="4495801" cy="289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4"/>
          <p:cNvSpPr>
            <a:spLocks noGrp="1"/>
          </p:cNvSpPr>
          <p:nvPr>
            <p:ph type="title"/>
          </p:nvPr>
        </p:nvSpPr>
        <p:spPr>
          <a:xfrm>
            <a:off x="457200" y="274638"/>
            <a:ext cx="8229600" cy="149817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3200" b="1" dirty="0" smtClean="0">
                <a:solidFill>
                  <a:schemeClr val="accent3"/>
                </a:solidFill>
                <a:latin typeface="+mj-lt"/>
              </a:rPr>
              <a:t>Förmåga att orsaka en förändring = förmåga att utföra arbete</a:t>
            </a:r>
          </a:p>
          <a:p>
            <a:endParaRPr lang="sv-SE" sz="1600" dirty="0" smtClean="0">
              <a:solidFill>
                <a:schemeClr val="bg1"/>
              </a:solidFill>
              <a:latin typeface="+mj-lt"/>
            </a:endParaRPr>
          </a:p>
          <a:p>
            <a:endParaRPr lang="sv-SE" sz="1600" dirty="0" smtClean="0">
              <a:solidFill>
                <a:schemeClr val="bg1"/>
              </a:solidFill>
              <a:latin typeface="+mj-lt"/>
            </a:endParaRPr>
          </a:p>
          <a:p>
            <a:endParaRPr lang="sv-SE" sz="1600" dirty="0" smtClean="0">
              <a:solidFill>
                <a:schemeClr val="bg1"/>
              </a:solidFill>
              <a:latin typeface="+mj-lt"/>
            </a:endParaRPr>
          </a:p>
          <a:p>
            <a:r>
              <a:rPr lang="sv-SE" sz="1600" dirty="0" smtClean="0">
                <a:solidFill>
                  <a:schemeClr val="bg1"/>
                </a:solidFill>
                <a:latin typeface="+mj-lt"/>
              </a:rPr>
              <a:t> </a:t>
            </a:r>
          </a:p>
        </p:txBody>
      </p:sp>
      <p:sp>
        <p:nvSpPr>
          <p:cNvPr id="4" name="TextBox 3"/>
          <p:cNvSpPr txBox="1"/>
          <p:nvPr/>
        </p:nvSpPr>
        <p:spPr>
          <a:xfrm>
            <a:off x="1331640" y="1988840"/>
            <a:ext cx="6969315" cy="1077218"/>
          </a:xfrm>
          <a:prstGeom prst="rect">
            <a:avLst/>
          </a:prstGeom>
          <a:noFill/>
        </p:spPr>
        <p:txBody>
          <a:bodyPr wrap="none" rtlCol="0">
            <a:spAutoFit/>
          </a:bodyPr>
          <a:lstStyle/>
          <a:p>
            <a:r>
              <a:rPr lang="en-US" sz="3200" dirty="0" err="1" smtClean="0">
                <a:solidFill>
                  <a:schemeClr val="accent1">
                    <a:lumMod val="20000"/>
                    <a:lumOff val="80000"/>
                  </a:schemeClr>
                </a:solidFill>
              </a:rPr>
              <a:t>Energi</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förbrukas</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inte</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av</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arbetet</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utan</a:t>
            </a:r>
            <a:r>
              <a:rPr lang="en-US" sz="3200" dirty="0" smtClean="0">
                <a:solidFill>
                  <a:schemeClr val="accent1">
                    <a:lumMod val="20000"/>
                    <a:lumOff val="80000"/>
                  </a:schemeClr>
                </a:solidFill>
              </a:rPr>
              <a:t> </a:t>
            </a:r>
          </a:p>
          <a:p>
            <a:r>
              <a:rPr lang="en-US" sz="3200" dirty="0" err="1" smtClean="0">
                <a:solidFill>
                  <a:schemeClr val="accent1">
                    <a:lumMod val="20000"/>
                    <a:lumOff val="80000"/>
                  </a:schemeClr>
                </a:solidFill>
              </a:rPr>
              <a:t>omvandlas</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mellan</a:t>
            </a:r>
            <a:r>
              <a:rPr lang="en-US" sz="3200" dirty="0" smtClean="0">
                <a:solidFill>
                  <a:schemeClr val="accent1">
                    <a:lumMod val="20000"/>
                    <a:lumOff val="80000"/>
                  </a:schemeClr>
                </a:solidFill>
              </a:rPr>
              <a:t> </a:t>
            </a:r>
            <a:r>
              <a:rPr lang="en-US" sz="3200" i="1" dirty="0" err="1" smtClean="0">
                <a:solidFill>
                  <a:schemeClr val="accent1">
                    <a:lumMod val="20000"/>
                    <a:lumOff val="80000"/>
                  </a:schemeClr>
                </a:solidFill>
              </a:rPr>
              <a:t>olika</a:t>
            </a:r>
            <a:r>
              <a:rPr lang="en-US" sz="3200" i="1" dirty="0" smtClean="0">
                <a:solidFill>
                  <a:schemeClr val="accent1">
                    <a:lumMod val="20000"/>
                    <a:lumOff val="80000"/>
                  </a:schemeClr>
                </a:solidFill>
              </a:rPr>
              <a:t> </a:t>
            </a:r>
            <a:r>
              <a:rPr lang="en-US" sz="3200" i="1" dirty="0" err="1" smtClean="0">
                <a:solidFill>
                  <a:schemeClr val="accent1">
                    <a:lumMod val="20000"/>
                    <a:lumOff val="80000"/>
                  </a:schemeClr>
                </a:solidFill>
              </a:rPr>
              <a:t>energiformer</a:t>
            </a:r>
            <a:endParaRPr lang="en-US" sz="3200" i="1" dirty="0">
              <a:solidFill>
                <a:schemeClr val="accent1">
                  <a:lumMod val="20000"/>
                  <a:lumOff val="80000"/>
                </a:schemeClr>
              </a:solidFill>
            </a:endParaRPr>
          </a:p>
        </p:txBody>
      </p:sp>
      <p:sp>
        <p:nvSpPr>
          <p:cNvPr id="5" name="TextBox 4"/>
          <p:cNvSpPr txBox="1"/>
          <p:nvPr/>
        </p:nvSpPr>
        <p:spPr>
          <a:xfrm>
            <a:off x="1547664" y="3212976"/>
            <a:ext cx="6273873" cy="1569660"/>
          </a:xfrm>
          <a:prstGeom prst="rect">
            <a:avLst/>
          </a:prstGeom>
          <a:noFill/>
        </p:spPr>
        <p:txBody>
          <a:bodyPr wrap="none" rtlCol="0">
            <a:spAutoFit/>
          </a:bodyPr>
          <a:lstStyle/>
          <a:p>
            <a:r>
              <a:rPr lang="en-US" sz="3200" dirty="0" err="1" smtClean="0">
                <a:solidFill>
                  <a:srgbClr val="FF0000"/>
                </a:solidFill>
              </a:rPr>
              <a:t>Energiformer</a:t>
            </a:r>
            <a:r>
              <a:rPr lang="en-US" sz="3200" dirty="0" smtClean="0">
                <a:solidFill>
                  <a:srgbClr val="FF0000"/>
                </a:solidFill>
              </a:rPr>
              <a:t>:</a:t>
            </a:r>
            <a:r>
              <a:rPr lang="en-US" sz="3200" dirty="0" smtClean="0"/>
              <a:t> </a:t>
            </a:r>
          </a:p>
          <a:p>
            <a:r>
              <a:rPr lang="en-US" sz="3200" dirty="0" err="1" smtClean="0"/>
              <a:t>rörelseenergi</a:t>
            </a:r>
            <a:r>
              <a:rPr lang="en-US" sz="3200" dirty="0" smtClean="0"/>
              <a:t>, </a:t>
            </a:r>
            <a:r>
              <a:rPr lang="en-US" sz="3200" dirty="0" err="1" smtClean="0"/>
              <a:t>lägesenergi</a:t>
            </a:r>
            <a:r>
              <a:rPr lang="en-US" sz="3200" dirty="0" smtClean="0"/>
              <a:t>, </a:t>
            </a:r>
          </a:p>
          <a:p>
            <a:r>
              <a:rPr lang="en-US" sz="3200" dirty="0" err="1" smtClean="0"/>
              <a:t>värmeenergi</a:t>
            </a:r>
            <a:r>
              <a:rPr lang="en-US" sz="3200" dirty="0" smtClean="0"/>
              <a:t>, </a:t>
            </a:r>
            <a:r>
              <a:rPr lang="en-US" sz="3200" dirty="0" err="1" smtClean="0"/>
              <a:t>kemisk</a:t>
            </a:r>
            <a:r>
              <a:rPr lang="en-US" sz="3200" dirty="0" smtClean="0"/>
              <a:t> </a:t>
            </a:r>
            <a:r>
              <a:rPr lang="en-US" sz="3200" dirty="0" err="1" smtClean="0"/>
              <a:t>energi</a:t>
            </a:r>
            <a:r>
              <a:rPr lang="en-US" sz="3200" dirty="0" smtClean="0"/>
              <a:t>, ……</a:t>
            </a:r>
            <a:endParaRPr lang="en-US" sz="3200" dirty="0"/>
          </a:p>
        </p:txBody>
      </p:sp>
      <p:sp>
        <p:nvSpPr>
          <p:cNvPr id="6" name="TextBox 5"/>
          <p:cNvSpPr txBox="1"/>
          <p:nvPr/>
        </p:nvSpPr>
        <p:spPr>
          <a:xfrm>
            <a:off x="611560" y="5282044"/>
            <a:ext cx="1944216" cy="523220"/>
          </a:xfrm>
          <a:prstGeom prst="rect">
            <a:avLst/>
          </a:prstGeom>
          <a:noFill/>
          <a:ln>
            <a:solidFill>
              <a:srgbClr val="FF0000"/>
            </a:solidFill>
          </a:ln>
        </p:spPr>
        <p:txBody>
          <a:bodyPr wrap="square" rtlCol="0">
            <a:spAutoFit/>
          </a:bodyPr>
          <a:lstStyle/>
          <a:p>
            <a:r>
              <a:rPr lang="en-US" sz="2800" dirty="0" err="1" smtClean="0">
                <a:ln>
                  <a:solidFill>
                    <a:srgbClr val="FF0000"/>
                  </a:solidFill>
                </a:ln>
              </a:rPr>
              <a:t>energiform</a:t>
            </a:r>
            <a:endParaRPr lang="en-US" sz="2800" dirty="0">
              <a:ln>
                <a:solidFill>
                  <a:srgbClr val="FF0000"/>
                </a:solidFill>
              </a:ln>
            </a:endParaRPr>
          </a:p>
        </p:txBody>
      </p:sp>
      <p:cxnSp>
        <p:nvCxnSpPr>
          <p:cNvPr id="8" name="Straight Arrow Connector 7"/>
          <p:cNvCxnSpPr/>
          <p:nvPr/>
        </p:nvCxnSpPr>
        <p:spPr>
          <a:xfrm>
            <a:off x="2843808" y="5570076"/>
            <a:ext cx="43204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851920" y="5570076"/>
            <a:ext cx="2448272" cy="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79912" y="4941168"/>
            <a:ext cx="2520280" cy="523220"/>
          </a:xfrm>
          <a:prstGeom prst="rect">
            <a:avLst/>
          </a:prstGeom>
          <a:noFill/>
          <a:ln>
            <a:noFill/>
          </a:ln>
        </p:spPr>
        <p:txBody>
          <a:bodyPr wrap="square" rtlCol="0">
            <a:spAutoFit/>
          </a:bodyPr>
          <a:lstStyle/>
          <a:p>
            <a:r>
              <a:rPr lang="en-US" sz="2800" dirty="0" err="1">
                <a:ln>
                  <a:solidFill>
                    <a:srgbClr val="FF0000"/>
                  </a:solidFill>
                </a:ln>
              </a:rPr>
              <a:t>a</a:t>
            </a:r>
            <a:r>
              <a:rPr lang="en-US" sz="2800" dirty="0" err="1" smtClean="0">
                <a:ln>
                  <a:solidFill>
                    <a:srgbClr val="FF0000"/>
                  </a:solidFill>
                </a:ln>
              </a:rPr>
              <a:t>rbete</a:t>
            </a:r>
            <a:r>
              <a:rPr lang="en-US" sz="2800" dirty="0" smtClean="0">
                <a:ln>
                  <a:solidFill>
                    <a:srgbClr val="FF0000"/>
                  </a:solidFill>
                </a:ln>
              </a:rPr>
              <a:t> </a:t>
            </a:r>
            <a:r>
              <a:rPr lang="en-US" sz="2800" dirty="0" err="1" smtClean="0">
                <a:ln>
                  <a:solidFill>
                    <a:srgbClr val="FF0000"/>
                  </a:solidFill>
                </a:ln>
              </a:rPr>
              <a:t>utförs</a:t>
            </a:r>
            <a:endParaRPr lang="en-US" sz="2800" dirty="0">
              <a:ln>
                <a:solidFill>
                  <a:srgbClr val="FF0000"/>
                </a:solidFill>
              </a:ln>
            </a:endParaRPr>
          </a:p>
        </p:txBody>
      </p:sp>
      <p:sp>
        <p:nvSpPr>
          <p:cNvPr id="13" name="TextBox 12"/>
          <p:cNvSpPr txBox="1"/>
          <p:nvPr/>
        </p:nvSpPr>
        <p:spPr>
          <a:xfrm>
            <a:off x="3563888" y="5642084"/>
            <a:ext cx="3024336" cy="523220"/>
          </a:xfrm>
          <a:prstGeom prst="rect">
            <a:avLst/>
          </a:prstGeom>
          <a:noFill/>
          <a:ln>
            <a:noFill/>
          </a:ln>
        </p:spPr>
        <p:txBody>
          <a:bodyPr wrap="square" rtlCol="0">
            <a:spAutoFit/>
          </a:bodyPr>
          <a:lstStyle/>
          <a:p>
            <a:r>
              <a:rPr lang="en-US" sz="2800" dirty="0" err="1" smtClean="0">
                <a:ln>
                  <a:solidFill>
                    <a:srgbClr val="FF0000"/>
                  </a:solidFill>
                </a:ln>
              </a:rPr>
              <a:t>energiomvandling</a:t>
            </a:r>
            <a:endParaRPr lang="en-US" sz="2800" dirty="0">
              <a:ln>
                <a:solidFill>
                  <a:srgbClr val="FF0000"/>
                </a:solidFill>
              </a:ln>
            </a:endParaRPr>
          </a:p>
        </p:txBody>
      </p:sp>
      <p:sp>
        <p:nvSpPr>
          <p:cNvPr id="14" name="TextBox 13"/>
          <p:cNvSpPr txBox="1"/>
          <p:nvPr/>
        </p:nvSpPr>
        <p:spPr>
          <a:xfrm>
            <a:off x="6660232" y="5190872"/>
            <a:ext cx="1944216" cy="523220"/>
          </a:xfrm>
          <a:prstGeom prst="rect">
            <a:avLst/>
          </a:prstGeom>
          <a:noFill/>
          <a:ln>
            <a:solidFill>
              <a:srgbClr val="FF0000"/>
            </a:solidFill>
          </a:ln>
        </p:spPr>
        <p:txBody>
          <a:bodyPr wrap="square" rtlCol="0">
            <a:spAutoFit/>
          </a:bodyPr>
          <a:lstStyle/>
          <a:p>
            <a:r>
              <a:rPr lang="en-US" sz="2800" dirty="0" err="1" smtClean="0">
                <a:ln>
                  <a:solidFill>
                    <a:srgbClr val="FF0000"/>
                  </a:solidFill>
                </a:ln>
              </a:rPr>
              <a:t>energiform</a:t>
            </a:r>
            <a:endParaRPr lang="en-US" sz="2800" dirty="0">
              <a:ln>
                <a:solidFill>
                  <a:srgbClr val="FF0000"/>
                </a:solidFill>
              </a:ln>
            </a:endParaRPr>
          </a:p>
        </p:txBody>
      </p:sp>
    </p:spTree>
    <p:extLst>
      <p:ext uri="{BB962C8B-B14F-4D97-AF65-F5344CB8AC3E}">
        <p14:creationId xmlns:p14="http://schemas.microsoft.com/office/powerpoint/2010/main" val="33196721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5562600" y="2590800"/>
            <a:ext cx="3124200" cy="2514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endParaRPr lang="sv-SE" dirty="0" smtClean="0">
              <a:solidFill>
                <a:schemeClr val="bg1"/>
              </a:solidFill>
              <a:latin typeface="+mj-lt"/>
            </a:endParaRPr>
          </a:p>
          <a:p>
            <a:r>
              <a:rPr lang="sv-SE" sz="2400" dirty="0" smtClean="0">
                <a:solidFill>
                  <a:srgbClr val="EE813C"/>
                </a:solidFill>
                <a:latin typeface="+mj-lt"/>
              </a:rPr>
              <a:t>1 kWh = </a:t>
            </a:r>
          </a:p>
          <a:p>
            <a:r>
              <a:rPr lang="sv-SE" sz="2400" dirty="0" smtClean="0">
                <a:solidFill>
                  <a:srgbClr val="EE813C"/>
                </a:solidFill>
                <a:latin typeface="+mj-lt"/>
              </a:rPr>
              <a:t>1 kilowatt under</a:t>
            </a:r>
          </a:p>
          <a:p>
            <a:r>
              <a:rPr lang="sv-SE" sz="2400" dirty="0" smtClean="0">
                <a:solidFill>
                  <a:srgbClr val="EE813C"/>
                </a:solidFill>
                <a:latin typeface="+mj-lt"/>
              </a:rPr>
              <a:t>1 timme.</a:t>
            </a:r>
          </a:p>
          <a:p>
            <a:endParaRPr lang="sv-SE" sz="1600" dirty="0" smtClean="0">
              <a:solidFill>
                <a:schemeClr val="bg1"/>
              </a:solidFill>
              <a:latin typeface="+mj-lt"/>
            </a:endParaRPr>
          </a:p>
          <a:p>
            <a:endParaRPr lang="sv-SE" sz="1600" dirty="0" smtClean="0">
              <a:solidFill>
                <a:schemeClr val="bg1"/>
              </a:solidFill>
              <a:latin typeface="+mj-lt"/>
            </a:endParaRPr>
          </a:p>
        </p:txBody>
      </p:sp>
      <p:pic>
        <p:nvPicPr>
          <p:cNvPr id="11" name="Bildobjekt 10"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3" name="Bildobjekt 12"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5" name="Bildobjekt 14"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sp>
        <p:nvSpPr>
          <p:cNvPr id="19" name="Rektangel 18"/>
          <p:cNvSpPr/>
          <p:nvPr/>
        </p:nvSpPr>
        <p:spPr>
          <a:xfrm>
            <a:off x="457200" y="457200"/>
            <a:ext cx="5029200" cy="46482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chemeClr val="accent3"/>
                </a:solidFill>
                <a:latin typeface="+mj-lt"/>
              </a:rPr>
              <a:t> Måttenheter för Energi</a:t>
            </a:r>
          </a:p>
          <a:p>
            <a:endParaRPr lang="sv-SE" sz="2000" dirty="0" smtClean="0">
              <a:solidFill>
                <a:schemeClr val="bg1"/>
              </a:solidFill>
              <a:latin typeface="+mj-lt"/>
            </a:endParaRPr>
          </a:p>
          <a:p>
            <a:r>
              <a:rPr lang="sv-SE" dirty="0" smtClean="0">
                <a:solidFill>
                  <a:schemeClr val="bg1"/>
                </a:solidFill>
                <a:latin typeface="+mj-lt"/>
              </a:rPr>
              <a:t>Energivärde anges i Joule (J)</a:t>
            </a:r>
          </a:p>
          <a:p>
            <a:endParaRPr lang="sv-SE" dirty="0" smtClean="0">
              <a:solidFill>
                <a:schemeClr val="bg1"/>
              </a:solidFill>
              <a:latin typeface="+mj-lt"/>
            </a:endParaRPr>
          </a:p>
          <a:p>
            <a:r>
              <a:rPr lang="sv-SE" dirty="0" smtClean="0">
                <a:solidFill>
                  <a:schemeClr val="bg1"/>
                </a:solidFill>
                <a:latin typeface="+mj-lt"/>
              </a:rPr>
              <a:t>Effekt = Energiförbrukning per tidsenhet</a:t>
            </a:r>
          </a:p>
          <a:p>
            <a:endParaRPr lang="sv-SE" dirty="0" smtClean="0">
              <a:solidFill>
                <a:schemeClr val="bg1"/>
              </a:solidFill>
              <a:latin typeface="+mj-lt"/>
            </a:endParaRPr>
          </a:p>
          <a:p>
            <a:r>
              <a:rPr lang="sv-SE" dirty="0" smtClean="0">
                <a:solidFill>
                  <a:schemeClr val="bg1"/>
                </a:solidFill>
                <a:latin typeface="+mj-lt"/>
              </a:rPr>
              <a:t>Effekt mäts i W = J/s </a:t>
            </a:r>
          </a:p>
          <a:p>
            <a:endParaRPr lang="sv-SE" dirty="0" smtClean="0">
              <a:solidFill>
                <a:schemeClr val="bg1"/>
              </a:solidFill>
              <a:latin typeface="+mj-lt"/>
            </a:endParaRPr>
          </a:p>
          <a:p>
            <a:r>
              <a:rPr lang="sv-SE" dirty="0" smtClean="0">
                <a:solidFill>
                  <a:schemeClr val="bg1"/>
                </a:solidFill>
                <a:latin typeface="+mj-lt"/>
              </a:rPr>
              <a:t>Energi = effekt x tid</a:t>
            </a:r>
          </a:p>
          <a:p>
            <a:endParaRPr lang="sv-SE" dirty="0" smtClean="0">
              <a:solidFill>
                <a:schemeClr val="bg1"/>
              </a:solidFill>
              <a:latin typeface="+mj-lt"/>
            </a:endParaRPr>
          </a:p>
          <a:p>
            <a:r>
              <a:rPr lang="sv-SE" dirty="0" smtClean="0">
                <a:solidFill>
                  <a:schemeClr val="bg1"/>
                </a:solidFill>
                <a:latin typeface="+mj-lt"/>
              </a:rPr>
              <a:t>Energi mäts i </a:t>
            </a:r>
            <a:r>
              <a:rPr lang="sv-SE" dirty="0" err="1" smtClean="0">
                <a:solidFill>
                  <a:schemeClr val="bg1"/>
                </a:solidFill>
                <a:latin typeface="+mj-lt"/>
              </a:rPr>
              <a:t>Ws-</a:t>
            </a:r>
            <a:r>
              <a:rPr lang="sv-SE" dirty="0" smtClean="0">
                <a:solidFill>
                  <a:schemeClr val="bg1"/>
                </a:solidFill>
                <a:latin typeface="+mj-lt"/>
              </a:rPr>
              <a:t> eller i Wh (eller kWh, MWh</a:t>
            </a:r>
            <a:r>
              <a:rPr lang="sv-SE" smtClean="0">
                <a:solidFill>
                  <a:schemeClr val="bg1"/>
                </a:solidFill>
                <a:latin typeface="+mj-lt"/>
              </a:rPr>
              <a:t>, GWh, TWh </a:t>
            </a:r>
            <a:r>
              <a:rPr lang="sv-SE" dirty="0" smtClean="0">
                <a:solidFill>
                  <a:schemeClr val="bg1"/>
                </a:solidFill>
                <a:latin typeface="+mj-lt"/>
              </a:rPr>
              <a:t>beroende på storheten i systemet)  </a:t>
            </a:r>
          </a:p>
        </p:txBody>
      </p:sp>
      <p:pic>
        <p:nvPicPr>
          <p:cNvPr id="12" name="Bildobjekt 11" descr="shutterstock_114779971.jpg"/>
          <p:cNvPicPr>
            <a:picLocks noChangeAspect="1"/>
          </p:cNvPicPr>
          <p:nvPr/>
        </p:nvPicPr>
        <p:blipFill>
          <a:blip r:embed="rId7" cstate="print"/>
          <a:srcRect t="13008" b="-813"/>
          <a:stretch>
            <a:fillRect/>
          </a:stretch>
        </p:blipFill>
        <p:spPr>
          <a:xfrm>
            <a:off x="5562600" y="457200"/>
            <a:ext cx="3124200" cy="2057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191000" y="457200"/>
            <a:ext cx="44958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400" b="1" dirty="0" smtClean="0">
                <a:solidFill>
                  <a:srgbClr val="EE813C"/>
                </a:solidFill>
                <a:latin typeface="+mj-lt"/>
              </a:rPr>
              <a:t>Vad får man för en KWh?</a:t>
            </a:r>
          </a:p>
          <a:p>
            <a:pPr algn="ctr">
              <a:spcAft>
                <a:spcPts val="600"/>
              </a:spcAft>
            </a:pPr>
            <a:endParaRPr lang="sv-SE" sz="800" b="1" dirty="0" smtClean="0">
              <a:solidFill>
                <a:srgbClr val="EE813C"/>
              </a:solidFill>
              <a:latin typeface="+mj-lt"/>
            </a:endParaRPr>
          </a:p>
          <a:p>
            <a:pPr algn="ctr">
              <a:spcAft>
                <a:spcPts val="600"/>
              </a:spcAft>
            </a:pPr>
            <a:r>
              <a:rPr lang="sv-SE" b="1" dirty="0" smtClean="0">
                <a:solidFill>
                  <a:schemeClr val="bg1"/>
                </a:solidFill>
                <a:latin typeface="+mj-lt"/>
              </a:rPr>
              <a:t>Glödlampa 40 W – 25 tim</a:t>
            </a:r>
          </a:p>
          <a:p>
            <a:pPr algn="ctr">
              <a:spcAft>
                <a:spcPts val="600"/>
              </a:spcAft>
            </a:pPr>
            <a:r>
              <a:rPr lang="sv-SE" b="1" dirty="0" smtClean="0">
                <a:solidFill>
                  <a:schemeClr val="accent3"/>
                </a:solidFill>
                <a:latin typeface="+mj-lt"/>
              </a:rPr>
              <a:t>Lågenergilampa 11 W – 91 tim</a:t>
            </a:r>
          </a:p>
          <a:p>
            <a:pPr algn="ctr">
              <a:spcAft>
                <a:spcPts val="600"/>
              </a:spcAft>
            </a:pPr>
            <a:r>
              <a:rPr lang="sv-SE" b="1" dirty="0" smtClean="0">
                <a:solidFill>
                  <a:schemeClr val="bg1"/>
                </a:solidFill>
                <a:latin typeface="+mj-lt"/>
              </a:rPr>
              <a:t>Dammsugare 1000 W – 1 tim</a:t>
            </a:r>
          </a:p>
          <a:p>
            <a:pPr algn="ctr">
              <a:spcAft>
                <a:spcPts val="600"/>
              </a:spcAft>
            </a:pPr>
            <a:r>
              <a:rPr lang="sv-SE" b="1" dirty="0" smtClean="0">
                <a:solidFill>
                  <a:srgbClr val="EE813C"/>
                </a:solidFill>
                <a:latin typeface="+mj-lt"/>
              </a:rPr>
              <a:t>Skrivare standby 40 W – 100 tim</a:t>
            </a:r>
          </a:p>
          <a:p>
            <a:pPr algn="ctr">
              <a:spcAft>
                <a:spcPts val="600"/>
              </a:spcAft>
            </a:pPr>
            <a:r>
              <a:rPr lang="sv-SE" b="1" dirty="0" smtClean="0">
                <a:solidFill>
                  <a:schemeClr val="bg1"/>
                </a:solidFill>
                <a:latin typeface="+mj-lt"/>
              </a:rPr>
              <a:t>Kaffebryggare 800 W – 1,25 tim</a:t>
            </a:r>
          </a:p>
          <a:p>
            <a:pPr algn="ctr">
              <a:spcAft>
                <a:spcPts val="600"/>
              </a:spcAft>
            </a:pPr>
            <a:r>
              <a:rPr lang="sv-SE" b="1" dirty="0" smtClean="0">
                <a:solidFill>
                  <a:srgbClr val="EE813C"/>
                </a:solidFill>
                <a:latin typeface="+mj-lt"/>
              </a:rPr>
              <a:t>Äldre TV i drift 140 W – 7,14 tim</a:t>
            </a:r>
          </a:p>
          <a:p>
            <a:pPr algn="ctr">
              <a:spcAft>
                <a:spcPts val="600"/>
              </a:spcAft>
            </a:pPr>
            <a:r>
              <a:rPr lang="sv-SE" b="1" dirty="0" smtClean="0">
                <a:solidFill>
                  <a:schemeClr val="bg1"/>
                </a:solidFill>
                <a:latin typeface="+mj-lt"/>
              </a:rPr>
              <a:t>LCD TV 42” i drift 215 W – 5 tim</a:t>
            </a:r>
          </a:p>
          <a:p>
            <a:pPr algn="ctr">
              <a:spcAft>
                <a:spcPts val="600"/>
              </a:spcAft>
            </a:pPr>
            <a:r>
              <a:rPr lang="sv-SE" b="1" dirty="0" smtClean="0">
                <a:solidFill>
                  <a:srgbClr val="EE813C"/>
                </a:solidFill>
                <a:latin typeface="+mj-lt"/>
              </a:rPr>
              <a:t>Äldre TV standby 10 W – 100 tim</a:t>
            </a:r>
          </a:p>
          <a:p>
            <a:pPr algn="ctr">
              <a:spcAft>
                <a:spcPts val="600"/>
              </a:spcAft>
            </a:pPr>
            <a:r>
              <a:rPr lang="sv-SE" b="1" dirty="0" smtClean="0">
                <a:solidFill>
                  <a:schemeClr val="bg1"/>
                </a:solidFill>
                <a:latin typeface="+mj-lt"/>
              </a:rPr>
              <a:t>LCD TV standby 1 W – 1000 tim</a:t>
            </a:r>
          </a:p>
          <a:p>
            <a:pPr algn="ctr">
              <a:spcAft>
                <a:spcPts val="600"/>
              </a:spcAft>
            </a:pPr>
            <a:r>
              <a:rPr lang="sv-SE" b="1" dirty="0" smtClean="0">
                <a:solidFill>
                  <a:srgbClr val="EE813C"/>
                </a:solidFill>
                <a:latin typeface="+mj-lt"/>
              </a:rPr>
              <a:t>Infravärme 2000 W – 30 min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b="1" dirty="0" smtClean="0">
                <a:solidFill>
                  <a:schemeClr val="bg1"/>
                </a:solidFill>
                <a:latin typeface="+mj-lt"/>
              </a:rPr>
              <a:t> </a:t>
            </a:r>
          </a:p>
          <a:p>
            <a:pPr algn="ctr"/>
            <a:endParaRPr lang="sv-SE" b="1" dirty="0" smtClean="0">
              <a:solidFill>
                <a:schemeClr val="bg1"/>
              </a:solidFill>
              <a:latin typeface="+mj-lt"/>
            </a:endParaRPr>
          </a:p>
          <a:p>
            <a:pPr algn="ctr"/>
            <a:endParaRPr lang="sv-SE" b="1" dirty="0" smtClean="0">
              <a:solidFill>
                <a:schemeClr val="bg1"/>
              </a:solidFill>
              <a:latin typeface="+mj-lt"/>
            </a:endParaRPr>
          </a:p>
          <a:p>
            <a:pPr algn="ctr"/>
            <a:r>
              <a:rPr lang="sv-SE" sz="2400" b="1" dirty="0" smtClean="0">
                <a:solidFill>
                  <a:srgbClr val="EE813C"/>
                </a:solidFill>
                <a:latin typeface="+mj-lt"/>
              </a:rPr>
              <a:t> </a:t>
            </a:r>
          </a:p>
          <a:p>
            <a:pPr algn="ctr"/>
            <a:endParaRPr lang="sv-SE" sz="2400" b="1" dirty="0" smtClean="0">
              <a:solidFill>
                <a:schemeClr val="accent3"/>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22" name="Bildobjekt 21" descr="shutterstock_114779971.jpg"/>
          <p:cNvPicPr>
            <a:picLocks noChangeAspect="1"/>
          </p:cNvPicPr>
          <p:nvPr/>
        </p:nvPicPr>
        <p:blipFill>
          <a:blip r:embed="rId7" cstate="print"/>
          <a:srcRect l="20690" t="8859" b="3785"/>
          <a:stretch>
            <a:fillRect/>
          </a:stretch>
        </p:blipFill>
        <p:spPr>
          <a:xfrm>
            <a:off x="2362200" y="3733800"/>
            <a:ext cx="1752600" cy="1447800"/>
          </a:xfrm>
          <a:prstGeom prst="rect">
            <a:avLst/>
          </a:prstGeom>
        </p:spPr>
      </p:pic>
      <p:pic>
        <p:nvPicPr>
          <p:cNvPr id="23" name="Bildobjekt 22" descr="shutterstock_101908741.jpg"/>
          <p:cNvPicPr>
            <a:picLocks noChangeAspect="1"/>
          </p:cNvPicPr>
          <p:nvPr/>
        </p:nvPicPr>
        <p:blipFill>
          <a:blip r:embed="rId8" cstate="print"/>
          <a:srcRect b="25146"/>
          <a:stretch>
            <a:fillRect/>
          </a:stretch>
        </p:blipFill>
        <p:spPr>
          <a:xfrm>
            <a:off x="457200" y="457200"/>
            <a:ext cx="3657600" cy="1828800"/>
          </a:xfrm>
          <a:prstGeom prst="rect">
            <a:avLst/>
          </a:prstGeom>
        </p:spPr>
      </p:pic>
      <p:pic>
        <p:nvPicPr>
          <p:cNvPr id="24" name="Bildobjekt 23" descr="shutterstock_93091654.jpg"/>
          <p:cNvPicPr>
            <a:picLocks noChangeAspect="1"/>
          </p:cNvPicPr>
          <p:nvPr/>
        </p:nvPicPr>
        <p:blipFill>
          <a:blip r:embed="rId9" cstate="print"/>
          <a:srcRect t="8522"/>
          <a:stretch>
            <a:fillRect/>
          </a:stretch>
        </p:blipFill>
        <p:spPr>
          <a:xfrm>
            <a:off x="457200" y="2362200"/>
            <a:ext cx="1828800" cy="1295195"/>
          </a:xfrm>
          <a:prstGeom prst="rect">
            <a:avLst/>
          </a:prstGeom>
        </p:spPr>
      </p:pic>
      <p:pic>
        <p:nvPicPr>
          <p:cNvPr id="26" name="Bildobjekt 25" descr="shutterstock_85821319.jpg"/>
          <p:cNvPicPr>
            <a:picLocks noChangeAspect="1"/>
          </p:cNvPicPr>
          <p:nvPr/>
        </p:nvPicPr>
        <p:blipFill>
          <a:blip r:embed="rId10" cstate="print"/>
          <a:srcRect l="9496"/>
          <a:stretch>
            <a:fillRect/>
          </a:stretch>
        </p:blipFill>
        <p:spPr>
          <a:xfrm>
            <a:off x="2362200" y="2362200"/>
            <a:ext cx="1755161" cy="1295399"/>
          </a:xfrm>
          <a:prstGeom prst="rect">
            <a:avLst/>
          </a:prstGeom>
        </p:spPr>
      </p:pic>
      <p:pic>
        <p:nvPicPr>
          <p:cNvPr id="27" name="Bildobjekt 26" descr="shutterstock_77733553.jpg"/>
          <p:cNvPicPr>
            <a:picLocks noChangeAspect="1"/>
          </p:cNvPicPr>
          <p:nvPr/>
        </p:nvPicPr>
        <p:blipFill>
          <a:blip r:embed="rId11" cstate="print"/>
          <a:srcRect t="4579" b="8420"/>
          <a:stretch>
            <a:fillRect/>
          </a:stretch>
        </p:blipFill>
        <p:spPr>
          <a:xfrm>
            <a:off x="457200" y="3733800"/>
            <a:ext cx="1828799"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57200" y="457200"/>
            <a:ext cx="4495800" cy="2514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rgbClr val="EE813C"/>
                </a:solidFill>
                <a:latin typeface="+mj-lt"/>
              </a:rPr>
              <a:t>Termodynamik är läran om energi </a:t>
            </a:r>
            <a:endParaRPr lang="sv-SE" sz="2800" dirty="0" smtClean="0">
              <a:solidFill>
                <a:schemeClr val="bg1"/>
              </a:solidFill>
              <a:latin typeface="+mj-lt"/>
            </a:endParaRPr>
          </a:p>
          <a:p>
            <a:endParaRPr lang="sv-SE" sz="1200" dirty="0" smtClean="0">
              <a:solidFill>
                <a:schemeClr val="bg1"/>
              </a:solidFill>
              <a:latin typeface="+mj-lt"/>
            </a:endParaRPr>
          </a:p>
          <a:p>
            <a:pPr algn="ctr"/>
            <a:r>
              <a:rPr lang="sv-SE" sz="2000" dirty="0" smtClean="0">
                <a:solidFill>
                  <a:schemeClr val="bg1"/>
                </a:solidFill>
                <a:latin typeface="+mj-lt"/>
              </a:rPr>
              <a:t>Det finns två termodynamiska huvudsatser som kan vara bra </a:t>
            </a:r>
            <a:br>
              <a:rPr lang="sv-SE" sz="2000" dirty="0" smtClean="0">
                <a:solidFill>
                  <a:schemeClr val="bg1"/>
                </a:solidFill>
                <a:latin typeface="+mj-lt"/>
              </a:rPr>
            </a:br>
            <a:r>
              <a:rPr lang="sv-SE" sz="2000" dirty="0" smtClean="0">
                <a:solidFill>
                  <a:schemeClr val="bg1"/>
                </a:solidFill>
                <a:latin typeface="+mj-lt"/>
              </a:rPr>
              <a:t>att känna till.</a:t>
            </a:r>
          </a:p>
          <a:p>
            <a:endParaRPr lang="sv-SE" sz="2400" dirty="0" smtClean="0">
              <a:solidFill>
                <a:schemeClr val="bg1"/>
              </a:solidFill>
              <a:latin typeface="+mj-lt"/>
            </a:endParaRPr>
          </a:p>
          <a:p>
            <a:endParaRPr lang="sv-SE" sz="2400" dirty="0" smtClean="0">
              <a:solidFill>
                <a:schemeClr val="bg1"/>
              </a:solidFill>
              <a:latin typeface="+mj-lt"/>
            </a:endParaRPr>
          </a:p>
          <a:p>
            <a:r>
              <a:rPr lang="sv-SE" sz="2400" dirty="0" smtClean="0">
                <a:solidFill>
                  <a:schemeClr val="bg1"/>
                </a:solidFill>
                <a:latin typeface="+mj-lt"/>
              </a:rPr>
              <a:t> </a:t>
            </a: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sp>
        <p:nvSpPr>
          <p:cNvPr id="26" name="Rektangel 25"/>
          <p:cNvSpPr/>
          <p:nvPr/>
        </p:nvSpPr>
        <p:spPr>
          <a:xfrm>
            <a:off x="5029200" y="457200"/>
            <a:ext cx="3657600" cy="2514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marL="342900" indent="-342900" algn="ctr">
              <a:buAutoNum type="arabicPeriod"/>
            </a:pPr>
            <a:r>
              <a:rPr lang="sv-SE" sz="2400" b="1" dirty="0" smtClean="0">
                <a:solidFill>
                  <a:srgbClr val="EE813C"/>
                </a:solidFill>
                <a:latin typeface="+mj-lt"/>
              </a:rPr>
              <a:t>Energiprincipen</a:t>
            </a:r>
          </a:p>
          <a:p>
            <a:pPr marL="342900" indent="-342900" algn="ctr"/>
            <a:r>
              <a:rPr lang="sv-SE" b="1" dirty="0" smtClean="0">
                <a:solidFill>
                  <a:schemeClr val="bg1"/>
                </a:solidFill>
                <a:latin typeface="+mj-lt"/>
              </a:rPr>
              <a:t> </a:t>
            </a:r>
          </a:p>
          <a:p>
            <a:pPr algn="ctr"/>
            <a:r>
              <a:rPr lang="sv-SE" b="1" dirty="0" smtClean="0">
                <a:solidFill>
                  <a:schemeClr val="bg1"/>
                </a:solidFill>
                <a:latin typeface="+mj-lt"/>
              </a:rPr>
              <a:t>som säger att energi </a:t>
            </a:r>
            <a:br>
              <a:rPr lang="sv-SE" b="1" dirty="0" smtClean="0">
                <a:solidFill>
                  <a:schemeClr val="bg1"/>
                </a:solidFill>
                <a:latin typeface="+mj-lt"/>
              </a:rPr>
            </a:br>
            <a:r>
              <a:rPr lang="sv-SE" b="1" dirty="0" smtClean="0">
                <a:solidFill>
                  <a:schemeClr val="bg1"/>
                </a:solidFill>
                <a:latin typeface="+mj-lt"/>
              </a:rPr>
              <a:t>inte kan skapas och </a:t>
            </a:r>
            <a:br>
              <a:rPr lang="sv-SE" b="1" dirty="0" smtClean="0">
                <a:solidFill>
                  <a:schemeClr val="bg1"/>
                </a:solidFill>
                <a:latin typeface="+mj-lt"/>
              </a:rPr>
            </a:br>
            <a:r>
              <a:rPr lang="sv-SE" b="1" dirty="0" smtClean="0">
                <a:solidFill>
                  <a:schemeClr val="bg1"/>
                </a:solidFill>
                <a:latin typeface="+mj-lt"/>
              </a:rPr>
              <a:t>heller inte förstöras.</a:t>
            </a:r>
          </a:p>
        </p:txBody>
      </p:sp>
      <p:sp>
        <p:nvSpPr>
          <p:cNvPr id="23" name="Rektangel 22"/>
          <p:cNvSpPr/>
          <p:nvPr/>
        </p:nvSpPr>
        <p:spPr>
          <a:xfrm>
            <a:off x="5029200" y="3048000"/>
            <a:ext cx="3657600" cy="21336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sv-SE" sz="2400" b="1" dirty="0" smtClean="0">
                <a:solidFill>
                  <a:srgbClr val="EE813C"/>
                </a:solidFill>
                <a:latin typeface="+mj-lt"/>
              </a:rPr>
              <a:t>2. Entropiprincipen  </a:t>
            </a:r>
          </a:p>
          <a:p>
            <a:pPr algn="ctr"/>
            <a:endParaRPr lang="sv-SE" b="1" dirty="0" smtClean="0">
              <a:solidFill>
                <a:schemeClr val="bg1"/>
              </a:solidFill>
              <a:latin typeface="+mj-lt"/>
            </a:endParaRPr>
          </a:p>
          <a:p>
            <a:pPr algn="ctr"/>
            <a:r>
              <a:rPr lang="sv-SE" b="1" dirty="0" smtClean="0">
                <a:solidFill>
                  <a:schemeClr val="bg1"/>
                </a:solidFill>
                <a:latin typeface="+mj-lt"/>
              </a:rPr>
              <a:t>som säger att energins kvalitet minskar varje </a:t>
            </a:r>
            <a:br>
              <a:rPr lang="sv-SE" b="1" dirty="0" smtClean="0">
                <a:solidFill>
                  <a:schemeClr val="bg1"/>
                </a:solidFill>
                <a:latin typeface="+mj-lt"/>
              </a:rPr>
            </a:br>
            <a:r>
              <a:rPr lang="sv-SE" b="1" dirty="0" smtClean="0">
                <a:solidFill>
                  <a:schemeClr val="bg1"/>
                </a:solidFill>
                <a:latin typeface="+mj-lt"/>
              </a:rPr>
              <a:t>gång en </a:t>
            </a:r>
            <a:r>
              <a:rPr lang="sv-SE" b="1" dirty="0" err="1" smtClean="0">
                <a:solidFill>
                  <a:schemeClr val="bg1"/>
                </a:solidFill>
                <a:latin typeface="+mj-lt"/>
              </a:rPr>
              <a:t>energi-omvandling</a:t>
            </a:r>
            <a:r>
              <a:rPr lang="sv-SE" b="1" dirty="0" smtClean="0">
                <a:solidFill>
                  <a:schemeClr val="bg1"/>
                </a:solidFill>
                <a:latin typeface="+mj-lt"/>
              </a:rPr>
              <a:t> sker.</a:t>
            </a:r>
          </a:p>
        </p:txBody>
      </p:sp>
      <p:pic>
        <p:nvPicPr>
          <p:cNvPr id="12" name="Bildobjekt 11" descr="shutterstock_62541823.jpg"/>
          <p:cNvPicPr>
            <a:picLocks noChangeAspect="1"/>
          </p:cNvPicPr>
          <p:nvPr/>
        </p:nvPicPr>
        <p:blipFill>
          <a:blip r:embed="rId7" cstate="print"/>
          <a:srcRect l="11183" t="17637" b="19242"/>
          <a:stretch>
            <a:fillRect/>
          </a:stretch>
        </p:blipFill>
        <p:spPr>
          <a:xfrm>
            <a:off x="457200" y="3048000"/>
            <a:ext cx="4494463"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pic>
        <p:nvPicPr>
          <p:cNvPr id="7" name="Bildobjekt 6" descr="IVA-logo svensk (negativ).eps"/>
          <p:cNvPicPr>
            <a:picLocks noChangeAspect="1"/>
          </p:cNvPicPr>
          <p:nvPr/>
        </p:nvPicPr>
        <p:blipFill>
          <a:blip r:embed="rId3" cstate="print"/>
          <a:stretch>
            <a:fillRect/>
          </a:stretch>
        </p:blipFill>
        <p:spPr>
          <a:xfrm>
            <a:off x="4419600" y="4800600"/>
            <a:ext cx="4178300" cy="1612900"/>
          </a:xfrm>
          <a:prstGeom prst="rect">
            <a:avLst/>
          </a:prstGeom>
        </p:spPr>
      </p:pic>
      <p:sp>
        <p:nvSpPr>
          <p:cNvPr id="4" name="Rektangel 3"/>
          <p:cNvSpPr/>
          <p:nvPr/>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4191000" y="457200"/>
            <a:ext cx="44958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3200" b="1" dirty="0" smtClean="0">
                <a:solidFill>
                  <a:schemeClr val="accent3"/>
                </a:solidFill>
                <a:latin typeface="+mj-lt"/>
              </a:rPr>
              <a:t>ENERGIBÄRARE</a:t>
            </a:r>
          </a:p>
          <a:p>
            <a:pPr algn="ctr"/>
            <a:endParaRPr lang="sv-SE" sz="2400" b="1" dirty="0" smtClean="0">
              <a:solidFill>
                <a:schemeClr val="accent3"/>
              </a:solidFill>
              <a:latin typeface="+mj-lt"/>
            </a:endParaRPr>
          </a:p>
          <a:p>
            <a:pPr algn="ctr">
              <a:spcAft>
                <a:spcPts val="600"/>
              </a:spcAft>
            </a:pPr>
            <a:r>
              <a:rPr lang="sv-SE" sz="2800" b="1" dirty="0" smtClean="0">
                <a:solidFill>
                  <a:srgbClr val="FFFFFF"/>
                </a:solidFill>
                <a:latin typeface="+mj-lt"/>
              </a:rPr>
              <a:t>Bränslen</a:t>
            </a:r>
          </a:p>
          <a:p>
            <a:pPr algn="ctr">
              <a:spcAft>
                <a:spcPts val="600"/>
              </a:spcAft>
            </a:pPr>
            <a:r>
              <a:rPr lang="sv-SE" sz="2800" b="1" dirty="0" smtClean="0">
                <a:solidFill>
                  <a:schemeClr val="accent3"/>
                </a:solidFill>
                <a:latin typeface="+mj-lt"/>
              </a:rPr>
              <a:t>Elektricitet</a:t>
            </a:r>
          </a:p>
          <a:p>
            <a:pPr algn="ctr">
              <a:spcAft>
                <a:spcPts val="600"/>
              </a:spcAft>
            </a:pPr>
            <a:r>
              <a:rPr lang="sv-SE" sz="2800" b="1" dirty="0" smtClean="0">
                <a:solidFill>
                  <a:srgbClr val="FFFFFF"/>
                </a:solidFill>
                <a:latin typeface="+mj-lt"/>
              </a:rPr>
              <a:t>Vätgas</a:t>
            </a:r>
          </a:p>
          <a:p>
            <a:pPr algn="ctr">
              <a:spcAft>
                <a:spcPts val="600"/>
              </a:spcAft>
            </a:pPr>
            <a:r>
              <a:rPr lang="sv-SE" sz="2800" b="1" dirty="0">
                <a:solidFill>
                  <a:srgbClr val="FFFFFF"/>
                </a:solidFill>
                <a:latin typeface="+mj-lt"/>
              </a:rPr>
              <a:t>S</a:t>
            </a:r>
            <a:r>
              <a:rPr lang="sv-SE" sz="2800" b="1" dirty="0" smtClean="0">
                <a:solidFill>
                  <a:srgbClr val="FFFFFF"/>
                </a:solidFill>
                <a:latin typeface="+mj-lt"/>
              </a:rPr>
              <a:t>olljus</a:t>
            </a:r>
          </a:p>
          <a:p>
            <a:pPr algn="ctr"/>
            <a:endParaRPr lang="sv-SE" sz="2400" b="1" dirty="0" smtClean="0">
              <a:solidFill>
                <a:schemeClr val="accent3"/>
              </a:solidFill>
              <a:latin typeface="+mj-lt"/>
            </a:endParaRPr>
          </a:p>
        </p:txBody>
      </p:sp>
      <p:pic>
        <p:nvPicPr>
          <p:cNvPr id="14" name="Bildobjekt 13" descr="IVA-logo svensk (cmyk).eps"/>
          <p:cNvPicPr>
            <a:picLocks noChangeAspect="1"/>
          </p:cNvPicPr>
          <p:nvPr/>
        </p:nvPicPr>
        <p:blipFill>
          <a:blip r:embed="rId4" cstate="print"/>
          <a:stretch>
            <a:fillRect/>
          </a:stretch>
        </p:blipFill>
        <p:spPr>
          <a:xfrm>
            <a:off x="2819400" y="5334000"/>
            <a:ext cx="2617999" cy="1010596"/>
          </a:xfrm>
          <a:prstGeom prst="rect">
            <a:avLst/>
          </a:prstGeom>
        </p:spPr>
      </p:pic>
      <p:pic>
        <p:nvPicPr>
          <p:cNvPr id="18" name="Bildobjekt 17" descr="KVA_logo_PMS295U.eps"/>
          <p:cNvPicPr>
            <a:picLocks noChangeAspect="1"/>
          </p:cNvPicPr>
          <p:nvPr/>
        </p:nvPicPr>
        <p:blipFill>
          <a:blip r:embed="rId5" cstate="print"/>
          <a:stretch>
            <a:fillRect/>
          </a:stretch>
        </p:blipFill>
        <p:spPr>
          <a:xfrm>
            <a:off x="6642100" y="5471046"/>
            <a:ext cx="1981200" cy="857535"/>
          </a:xfrm>
          <a:prstGeom prst="rect">
            <a:avLst/>
          </a:prstGeom>
        </p:spPr>
      </p:pic>
      <p:pic>
        <p:nvPicPr>
          <p:cNvPr id="19" name="Bildobjekt 18" descr="201210-IVA-Energiboken-v2-omtryck-tryckversion.png"/>
          <p:cNvPicPr>
            <a:picLocks noChangeAspect="1"/>
          </p:cNvPicPr>
          <p:nvPr/>
        </p:nvPicPr>
        <p:blipFill>
          <a:blip r:embed="rId6" cstate="print"/>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pic>
        <p:nvPicPr>
          <p:cNvPr id="22" name="Bildobjekt 21" descr="shutterstock_56361556.jpg"/>
          <p:cNvPicPr>
            <a:picLocks noChangeAspect="1"/>
          </p:cNvPicPr>
          <p:nvPr/>
        </p:nvPicPr>
        <p:blipFill>
          <a:blip r:embed="rId7" cstate="print"/>
          <a:srcRect t="18750" b="6250"/>
          <a:stretch>
            <a:fillRect/>
          </a:stretch>
        </p:blipFill>
        <p:spPr>
          <a:xfrm>
            <a:off x="457200" y="457200"/>
            <a:ext cx="3657600" cy="1832372"/>
          </a:xfrm>
          <a:prstGeom prst="rect">
            <a:avLst/>
          </a:prstGeom>
        </p:spPr>
      </p:pic>
      <p:pic>
        <p:nvPicPr>
          <p:cNvPr id="23" name="Bildobjekt 22" descr="shutterstock_104065187.jpg"/>
          <p:cNvPicPr>
            <a:picLocks noChangeAspect="1"/>
          </p:cNvPicPr>
          <p:nvPr/>
        </p:nvPicPr>
        <p:blipFill>
          <a:blip r:embed="rId8" cstate="print"/>
          <a:srcRect r="10937"/>
          <a:stretch>
            <a:fillRect/>
          </a:stretch>
        </p:blipFill>
        <p:spPr>
          <a:xfrm>
            <a:off x="457199" y="2362201"/>
            <a:ext cx="1828801" cy="1371599"/>
          </a:xfrm>
          <a:prstGeom prst="rect">
            <a:avLst/>
          </a:prstGeom>
        </p:spPr>
      </p:pic>
      <p:pic>
        <p:nvPicPr>
          <p:cNvPr id="24" name="Bildobjekt 23" descr="shutterstock_97364579.jpg"/>
          <p:cNvPicPr>
            <a:picLocks noChangeAspect="1"/>
          </p:cNvPicPr>
          <p:nvPr/>
        </p:nvPicPr>
        <p:blipFill>
          <a:blip r:embed="rId9" cstate="print"/>
          <a:srcRect l="28125" t="25000" b="18750"/>
          <a:stretch>
            <a:fillRect/>
          </a:stretch>
        </p:blipFill>
        <p:spPr>
          <a:xfrm>
            <a:off x="2362200" y="2362200"/>
            <a:ext cx="1752600" cy="1371600"/>
          </a:xfrm>
          <a:prstGeom prst="rect">
            <a:avLst/>
          </a:prstGeom>
        </p:spPr>
      </p:pic>
      <p:pic>
        <p:nvPicPr>
          <p:cNvPr id="26" name="Bildobjekt 25" descr="shutterstock_61844881.jpg"/>
          <p:cNvPicPr>
            <a:picLocks noChangeAspect="1"/>
          </p:cNvPicPr>
          <p:nvPr/>
        </p:nvPicPr>
        <p:blipFill>
          <a:blip r:embed="rId10" cstate="print"/>
          <a:srcRect r="11458"/>
          <a:stretch>
            <a:fillRect/>
          </a:stretch>
        </p:blipFill>
        <p:spPr>
          <a:xfrm>
            <a:off x="457200" y="3810000"/>
            <a:ext cx="1828800" cy="1371600"/>
          </a:xfrm>
          <a:prstGeom prst="rect">
            <a:avLst/>
          </a:prstGeom>
        </p:spPr>
      </p:pic>
      <p:pic>
        <p:nvPicPr>
          <p:cNvPr id="27" name="Bildobjekt 26" descr="shutterstock_17270086.jpg"/>
          <p:cNvPicPr>
            <a:picLocks noChangeAspect="1"/>
          </p:cNvPicPr>
          <p:nvPr/>
        </p:nvPicPr>
        <p:blipFill>
          <a:blip r:embed="rId11" cstate="print"/>
          <a:srcRect r="4167"/>
          <a:stretch>
            <a:fillRect/>
          </a:stretch>
        </p:blipFill>
        <p:spPr>
          <a:xfrm>
            <a:off x="2362200" y="3810000"/>
            <a:ext cx="1752600" cy="137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VA powerpoint beige">
  <a:themeElements>
    <a:clrScheme name="Anpassad 5">
      <a:dk1>
        <a:sysClr val="windowText" lastClr="000000"/>
      </a:dk1>
      <a:lt1>
        <a:sysClr val="window" lastClr="FFFFFF"/>
      </a:lt1>
      <a:dk2>
        <a:srgbClr val="1F497D"/>
      </a:dk2>
      <a:lt2>
        <a:srgbClr val="EEECE1"/>
      </a:lt2>
      <a:accent1>
        <a:srgbClr val="0064AD"/>
      </a:accent1>
      <a:accent2>
        <a:srgbClr val="D4D3C0"/>
      </a:accent2>
      <a:accent3>
        <a:srgbClr val="EE813C"/>
      </a:accent3>
      <a:accent4>
        <a:srgbClr val="1A171B"/>
      </a:accent4>
      <a:accent5>
        <a:srgbClr val="CFD9E7"/>
      </a:accent5>
      <a:accent6>
        <a:srgbClr val="4DA88E"/>
      </a:accent6>
      <a:hlink>
        <a:srgbClr val="0000FF"/>
      </a:hlink>
      <a:folHlink>
        <a:srgbClr val="800080"/>
      </a:folHlink>
    </a:clrScheme>
    <a:fontScheme name="IVAs teckensnit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19990</TotalTime>
  <Words>3381</Words>
  <Application>Microsoft Macintosh PowerPoint</Application>
  <PresentationFormat>Bildspel på skärmen (4:3)</PresentationFormat>
  <Paragraphs>440</Paragraphs>
  <Slides>20</Slides>
  <Notes>15</Notes>
  <HiddenSlides>0</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20</vt:i4>
      </vt:variant>
    </vt:vector>
  </HeadingPairs>
  <TitlesOfParts>
    <vt:vector size="22" baseType="lpstr">
      <vt:lpstr>IVA powerpoint beige</vt:lpstr>
      <vt:lpstr>Equation</vt:lpstr>
      <vt:lpstr>Prins Daniel Fellowship</vt:lpstr>
      <vt:lpstr>Prins Daniel Fellowship</vt:lpstr>
      <vt:lpstr>PowerPoint-presentation</vt:lpstr>
      <vt:lpstr>Prins Daniel Fellowship</vt:lpstr>
      <vt:lpstr>Förmåga att orsaka en förändring = förmåga att utföra arbete     </vt:lpstr>
      <vt:lpstr>Prins Daniel Fellowship</vt:lpstr>
      <vt:lpstr>Prins Daniel Fellowship</vt:lpstr>
      <vt:lpstr>Prins Daniel Fellowship</vt:lpstr>
      <vt:lpstr>Prins Daniel Fellowship</vt:lpstr>
      <vt:lpstr>Prins Daniel Fellowship</vt:lpstr>
      <vt:lpstr>Lägesenergi. Rörelseenergi och Exergi </vt:lpstr>
      <vt:lpstr>Prins Daniel Fellowship</vt:lpstr>
      <vt:lpstr>Prins Daniel Fellowship</vt:lpstr>
      <vt:lpstr>Prins Daniel Fellowship</vt:lpstr>
      <vt:lpstr>Prins Daniel Fellowship</vt:lpstr>
      <vt:lpstr>PowerPoint-presentation</vt:lpstr>
      <vt:lpstr>Voltaire’s dr Pangloss har rätt: Vi lever i ett värld som är nästan bäst av alla möjliga världar </vt:lpstr>
      <vt:lpstr>Bäst och näst bäst av alla världar</vt:lpstr>
      <vt:lpstr>Prins Daniel Fellowship</vt:lpstr>
      <vt:lpstr>Prins Daniel Fellowship</vt:lpstr>
    </vt:vector>
  </TitlesOfParts>
  <Manager/>
  <Company>Kungl Ingengorsvetenskapsakademien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Nätverket IVA</dc:title>
  <dc:subject/>
  <dc:creator>Thomas Malmer</dc:creator>
  <cp:keywords/>
  <dc:description/>
  <cp:lastModifiedBy>Tobias Berger</cp:lastModifiedBy>
  <cp:revision>1012</cp:revision>
  <dcterms:created xsi:type="dcterms:W3CDTF">2013-02-12T15:44:26Z</dcterms:created>
  <dcterms:modified xsi:type="dcterms:W3CDTF">2014-12-05T15:23:08Z</dcterms:modified>
  <cp:category/>
</cp:coreProperties>
</file>