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3"/>
    <p:sldMasterId id="2147483664" r:id="rId4"/>
    <p:sldMasterId id="2147483661" r:id="rId5"/>
  </p:sldMasterIdLst>
  <p:notesMasterIdLst>
    <p:notesMasterId r:id="rId63"/>
  </p:notesMasterIdLst>
  <p:handoutMasterIdLst>
    <p:handoutMasterId r:id="rId64"/>
  </p:handoutMasterIdLst>
  <p:sldIdLst>
    <p:sldId id="317" r:id="rId6"/>
    <p:sldId id="328" r:id="rId7"/>
    <p:sldId id="345" r:id="rId8"/>
    <p:sldId id="347" r:id="rId9"/>
    <p:sldId id="365" r:id="rId10"/>
    <p:sldId id="364" r:id="rId11"/>
    <p:sldId id="367" r:id="rId12"/>
    <p:sldId id="394" r:id="rId13"/>
    <p:sldId id="402" r:id="rId14"/>
    <p:sldId id="382" r:id="rId15"/>
    <p:sldId id="346" r:id="rId16"/>
    <p:sldId id="383" r:id="rId17"/>
    <p:sldId id="381" r:id="rId18"/>
    <p:sldId id="384" r:id="rId19"/>
    <p:sldId id="391" r:id="rId20"/>
    <p:sldId id="406" r:id="rId21"/>
    <p:sldId id="366" r:id="rId22"/>
    <p:sldId id="368" r:id="rId23"/>
    <p:sldId id="385" r:id="rId24"/>
    <p:sldId id="395" r:id="rId25"/>
    <p:sldId id="361" r:id="rId26"/>
    <p:sldId id="362" r:id="rId27"/>
    <p:sldId id="387" r:id="rId28"/>
    <p:sldId id="369" r:id="rId29"/>
    <p:sldId id="348" r:id="rId30"/>
    <p:sldId id="350" r:id="rId31"/>
    <p:sldId id="408" r:id="rId32"/>
    <p:sldId id="351" r:id="rId33"/>
    <p:sldId id="370" r:id="rId34"/>
    <p:sldId id="403" r:id="rId35"/>
    <p:sldId id="393" r:id="rId36"/>
    <p:sldId id="371" r:id="rId37"/>
    <p:sldId id="352" r:id="rId38"/>
    <p:sldId id="353" r:id="rId39"/>
    <p:sldId id="354" r:id="rId40"/>
    <p:sldId id="355" r:id="rId41"/>
    <p:sldId id="376" r:id="rId42"/>
    <p:sldId id="356" r:id="rId43"/>
    <p:sldId id="358" r:id="rId44"/>
    <p:sldId id="357" r:id="rId45"/>
    <p:sldId id="360" r:id="rId46"/>
    <p:sldId id="372" r:id="rId47"/>
    <p:sldId id="399" r:id="rId48"/>
    <p:sldId id="400" r:id="rId49"/>
    <p:sldId id="404" r:id="rId50"/>
    <p:sldId id="405" r:id="rId51"/>
    <p:sldId id="401" r:id="rId52"/>
    <p:sldId id="380" r:id="rId53"/>
    <p:sldId id="411" r:id="rId54"/>
    <p:sldId id="412" r:id="rId55"/>
    <p:sldId id="410" r:id="rId56"/>
    <p:sldId id="407" r:id="rId57"/>
    <p:sldId id="374" r:id="rId58"/>
    <p:sldId id="373" r:id="rId59"/>
    <p:sldId id="398" r:id="rId60"/>
    <p:sldId id="379" r:id="rId61"/>
    <p:sldId id="409" r:id="rId62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7DF18680-E054-41AD-8BC1-D1AEF772440D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llanmörkt format 4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9" autoAdjust="0"/>
    <p:restoredTop sz="91297" autoAdjust="0"/>
  </p:normalViewPr>
  <p:slideViewPr>
    <p:cSldViewPr snapToObjects="1" showGuides="1">
      <p:cViewPr>
        <p:scale>
          <a:sx n="73" d="100"/>
          <a:sy n="73" d="100"/>
        </p:scale>
        <p:origin x="-432" y="-72"/>
      </p:cViewPr>
      <p:guideLst>
        <p:guide orient="horz" pos="2115"/>
        <p:guide pos="2880"/>
      </p:guideLst>
    </p:cSldViewPr>
  </p:slideViewPr>
  <p:outlineViewPr>
    <p:cViewPr>
      <p:scale>
        <a:sx n="33" d="100"/>
        <a:sy n="33" d="100"/>
      </p:scale>
      <p:origin x="0" y="331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360"/>
    </p:cViewPr>
  </p:sorterViewPr>
  <p:notesViewPr>
    <p:cSldViewPr snapToObjects="1" showGuides="1">
      <p:cViewPr varScale="1">
        <p:scale>
          <a:sx n="83" d="100"/>
          <a:sy n="83" d="100"/>
        </p:scale>
        <p:origin x="-315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BB4B2-7E19-4D5F-A0F1-5A7DC7A2766F}" type="datetimeFigureOut">
              <a:rPr lang="sv-SE" smtClean="0"/>
              <a:pPr/>
              <a:t>2014-11-25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DCA0B-127A-41EE-9113-B4A45AC4692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7874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6C3C6-CA2D-4470-9C84-A55A106BD82F}" type="datetimeFigureOut">
              <a:rPr lang="sv-SE" smtClean="0"/>
              <a:pPr/>
              <a:t>2014-11-25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A5B42-6670-4E3E-85F1-3369727DFF9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6448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A5B42-6670-4E3E-85F1-3369727DFF9D}" type="slidenum">
              <a:rPr lang="sv-SE" smtClean="0"/>
              <a:pPr/>
              <a:t>2</a:t>
            </a:fld>
            <a:endParaRPr lang="sv-S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A5B42-6670-4E3E-85F1-3369727DFF9D}" type="slidenum">
              <a:rPr lang="sv-SE" smtClean="0"/>
              <a:pPr/>
              <a:t>12</a:t>
            </a:fld>
            <a:endParaRPr lang="sv-S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A5B42-6670-4E3E-85F1-3369727DFF9D}" type="slidenum">
              <a:rPr lang="sv-SE" smtClean="0"/>
              <a:pPr/>
              <a:t>13</a:t>
            </a:fld>
            <a:endParaRPr lang="sv-S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A5B42-6670-4E3E-85F1-3369727DFF9D}" type="slidenum">
              <a:rPr lang="sv-SE" smtClean="0"/>
              <a:pPr/>
              <a:t>14</a:t>
            </a:fld>
            <a:endParaRPr lang="sv-SE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A5B42-6670-4E3E-85F1-3369727DFF9D}" type="slidenum">
              <a:rPr lang="sv-SE" smtClean="0"/>
              <a:pPr/>
              <a:t>15</a:t>
            </a:fld>
            <a:endParaRPr lang="sv-SE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A5B42-6670-4E3E-85F1-3369727DFF9D}" type="slidenum">
              <a:rPr lang="sv-SE" smtClean="0"/>
              <a:pPr/>
              <a:t>16</a:t>
            </a:fld>
            <a:endParaRPr lang="sv-SE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A5B42-6670-4E3E-85F1-3369727DFF9D}" type="slidenum">
              <a:rPr lang="sv-SE" smtClean="0"/>
              <a:pPr/>
              <a:t>17</a:t>
            </a:fld>
            <a:endParaRPr lang="sv-SE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A5B42-6670-4E3E-85F1-3369727DFF9D}" type="slidenum">
              <a:rPr lang="sv-SE" smtClean="0"/>
              <a:pPr/>
              <a:t>18</a:t>
            </a:fld>
            <a:endParaRPr lang="sv-SE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A5B42-6670-4E3E-85F1-3369727DFF9D}" type="slidenum">
              <a:rPr lang="sv-SE" smtClean="0"/>
              <a:pPr/>
              <a:t>19</a:t>
            </a:fld>
            <a:endParaRPr lang="sv-SE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A5B42-6670-4E3E-85F1-3369727DFF9D}" type="slidenum">
              <a:rPr lang="sv-SE" smtClean="0"/>
              <a:pPr/>
              <a:t>20</a:t>
            </a:fld>
            <a:endParaRPr lang="sv-SE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A5B42-6670-4E3E-85F1-3369727DFF9D}" type="slidenum">
              <a:rPr lang="sv-SE" smtClean="0"/>
              <a:pPr/>
              <a:t>21</a:t>
            </a:fld>
            <a:endParaRPr lang="sv-S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A5B42-6670-4E3E-85F1-3369727DFF9D}" type="slidenum">
              <a:rPr lang="sv-SE" smtClean="0"/>
              <a:pPr/>
              <a:t>4</a:t>
            </a:fld>
            <a:endParaRPr lang="sv-SE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A5B42-6670-4E3E-85F1-3369727DFF9D}" type="slidenum">
              <a:rPr lang="sv-SE" smtClean="0"/>
              <a:pPr/>
              <a:t>22</a:t>
            </a:fld>
            <a:endParaRPr lang="sv-SE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A5B42-6670-4E3E-85F1-3369727DFF9D}" type="slidenum">
              <a:rPr lang="sv-SE" smtClean="0"/>
              <a:pPr/>
              <a:t>23</a:t>
            </a:fld>
            <a:endParaRPr lang="sv-SE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A5B42-6670-4E3E-85F1-3369727DFF9D}" type="slidenum">
              <a:rPr lang="sv-SE" smtClean="0"/>
              <a:pPr/>
              <a:t>24</a:t>
            </a:fld>
            <a:endParaRPr lang="sv-SE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A5B42-6670-4E3E-85F1-3369727DFF9D}" type="slidenum">
              <a:rPr lang="sv-SE" smtClean="0"/>
              <a:pPr/>
              <a:t>26</a:t>
            </a:fld>
            <a:endParaRPr lang="sv-SE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A5B42-6670-4E3E-85F1-3369727DFF9D}" type="slidenum">
              <a:rPr lang="sv-SE" smtClean="0"/>
              <a:pPr/>
              <a:t>27</a:t>
            </a:fld>
            <a:endParaRPr lang="sv-SE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A5B42-6670-4E3E-85F1-3369727DFF9D}" type="slidenum">
              <a:rPr lang="sv-SE" smtClean="0"/>
              <a:pPr/>
              <a:t>28</a:t>
            </a:fld>
            <a:endParaRPr lang="sv-SE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A5B42-6670-4E3E-85F1-3369727DFF9D}" type="slidenum">
              <a:rPr lang="sv-SE" smtClean="0"/>
              <a:pPr/>
              <a:t>29</a:t>
            </a:fld>
            <a:endParaRPr lang="sv-SE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A5B42-6670-4E3E-85F1-3369727DFF9D}" type="slidenum">
              <a:rPr lang="sv-SE" smtClean="0"/>
              <a:pPr/>
              <a:t>30</a:t>
            </a:fld>
            <a:endParaRPr lang="sv-SE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A5B42-6670-4E3E-85F1-3369727DFF9D}" type="slidenum">
              <a:rPr lang="sv-SE" smtClean="0"/>
              <a:pPr/>
              <a:t>31</a:t>
            </a:fld>
            <a:endParaRPr lang="sv-SE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A5B42-6670-4E3E-85F1-3369727DFF9D}" type="slidenum">
              <a:rPr lang="sv-SE" smtClean="0"/>
              <a:pPr/>
              <a:t>32</a:t>
            </a:fld>
            <a:endParaRPr lang="sv-S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A5B42-6670-4E3E-85F1-3369727DFF9D}" type="slidenum">
              <a:rPr lang="sv-SE" smtClean="0"/>
              <a:pPr/>
              <a:t>5</a:t>
            </a:fld>
            <a:endParaRPr lang="sv-SE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A5B42-6670-4E3E-85F1-3369727DFF9D}" type="slidenum">
              <a:rPr lang="sv-SE" smtClean="0"/>
              <a:pPr/>
              <a:t>34</a:t>
            </a:fld>
            <a:endParaRPr lang="sv-SE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A5B42-6670-4E3E-85F1-3369727DFF9D}" type="slidenum">
              <a:rPr lang="sv-SE" smtClean="0"/>
              <a:pPr/>
              <a:t>35</a:t>
            </a:fld>
            <a:endParaRPr lang="sv-SE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A5B42-6670-4E3E-85F1-3369727DFF9D}" type="slidenum">
              <a:rPr lang="sv-SE" smtClean="0"/>
              <a:pPr/>
              <a:t>36</a:t>
            </a:fld>
            <a:endParaRPr lang="sv-SE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A5B42-6670-4E3E-85F1-3369727DFF9D}" type="slidenum">
              <a:rPr lang="sv-SE" smtClean="0"/>
              <a:pPr/>
              <a:t>37</a:t>
            </a:fld>
            <a:endParaRPr lang="sv-SE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A5B42-6670-4E3E-85F1-3369727DFF9D}" type="slidenum">
              <a:rPr lang="sv-SE" smtClean="0"/>
              <a:pPr/>
              <a:t>39</a:t>
            </a:fld>
            <a:endParaRPr lang="sv-SE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A5B42-6670-4E3E-85F1-3369727DFF9D}" type="slidenum">
              <a:rPr lang="sv-SE" smtClean="0"/>
              <a:pPr/>
              <a:t>40</a:t>
            </a:fld>
            <a:endParaRPr lang="sv-SE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A5B42-6670-4E3E-85F1-3369727DFF9D}" type="slidenum">
              <a:rPr lang="sv-SE" smtClean="0"/>
              <a:pPr/>
              <a:t>41</a:t>
            </a:fld>
            <a:endParaRPr lang="sv-SE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A5B42-6670-4E3E-85F1-3369727DFF9D}" type="slidenum">
              <a:rPr lang="sv-SE" smtClean="0"/>
              <a:pPr/>
              <a:t>42</a:t>
            </a:fld>
            <a:endParaRPr lang="sv-SE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A5B42-6670-4E3E-85F1-3369727DFF9D}" type="slidenum">
              <a:rPr lang="sv-SE" smtClean="0"/>
              <a:pPr/>
              <a:t>43</a:t>
            </a:fld>
            <a:endParaRPr lang="sv-SE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A5B42-6670-4E3E-85F1-3369727DFF9D}" type="slidenum">
              <a:rPr lang="sv-SE" smtClean="0"/>
              <a:pPr/>
              <a:t>44</a:t>
            </a:fld>
            <a:endParaRPr lang="sv-S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A5B42-6670-4E3E-85F1-3369727DFF9D}" type="slidenum">
              <a:rPr lang="sv-SE" smtClean="0"/>
              <a:pPr/>
              <a:t>6</a:t>
            </a:fld>
            <a:endParaRPr lang="sv-SE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A5B42-6670-4E3E-85F1-3369727DFF9D}" type="slidenum">
              <a:rPr lang="sv-SE" smtClean="0"/>
              <a:pPr/>
              <a:t>45</a:t>
            </a:fld>
            <a:endParaRPr lang="sv-SE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A5B42-6670-4E3E-85F1-3369727DFF9D}" type="slidenum">
              <a:rPr lang="sv-SE" smtClean="0"/>
              <a:pPr/>
              <a:t>46</a:t>
            </a:fld>
            <a:endParaRPr lang="sv-SE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A5B42-6670-4E3E-85F1-3369727DFF9D}" type="slidenum">
              <a:rPr lang="sv-SE" smtClean="0"/>
              <a:pPr/>
              <a:t>47</a:t>
            </a:fld>
            <a:endParaRPr lang="sv-SE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A5B42-6670-4E3E-85F1-3369727DFF9D}" type="slidenum">
              <a:rPr lang="sv-SE" smtClean="0"/>
              <a:pPr/>
              <a:t>48</a:t>
            </a:fld>
            <a:endParaRPr lang="sv-SE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A5B42-6670-4E3E-85F1-3369727DFF9D}" type="slidenum">
              <a:rPr lang="sv-SE" smtClean="0"/>
              <a:pPr/>
              <a:t>49</a:t>
            </a:fld>
            <a:endParaRPr lang="sv-SE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A5B42-6670-4E3E-85F1-3369727DFF9D}" type="slidenum">
              <a:rPr lang="sv-SE" smtClean="0"/>
              <a:pPr/>
              <a:t>50</a:t>
            </a:fld>
            <a:endParaRPr lang="sv-SE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A5B42-6670-4E3E-85F1-3369727DFF9D}" type="slidenum">
              <a:rPr lang="sv-SE" smtClean="0"/>
              <a:pPr/>
              <a:t>51</a:t>
            </a:fld>
            <a:endParaRPr lang="sv-SE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A5B42-6670-4E3E-85F1-3369727DFF9D}" type="slidenum">
              <a:rPr lang="sv-SE" smtClean="0"/>
              <a:pPr/>
              <a:t>52</a:t>
            </a:fld>
            <a:endParaRPr lang="sv-SE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A5B42-6670-4E3E-85F1-3369727DFF9D}" type="slidenum">
              <a:rPr lang="sv-SE" smtClean="0"/>
              <a:pPr/>
              <a:t>53</a:t>
            </a:fld>
            <a:endParaRPr lang="sv-SE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A5B42-6670-4E3E-85F1-3369727DFF9D}" type="slidenum">
              <a:rPr lang="sv-SE" smtClean="0"/>
              <a:pPr/>
              <a:t>54</a:t>
            </a:fld>
            <a:endParaRPr lang="sv-S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A5B42-6670-4E3E-85F1-3369727DFF9D}" type="slidenum">
              <a:rPr lang="sv-SE" smtClean="0"/>
              <a:pPr/>
              <a:t>7</a:t>
            </a:fld>
            <a:endParaRPr lang="sv-SE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A5B42-6670-4E3E-85F1-3369727DFF9D}" type="slidenum">
              <a:rPr lang="sv-SE" smtClean="0"/>
              <a:pPr/>
              <a:t>55</a:t>
            </a:fld>
            <a:endParaRPr lang="sv-SE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A5B42-6670-4E3E-85F1-3369727DFF9D}" type="slidenum">
              <a:rPr lang="sv-SE" smtClean="0"/>
              <a:pPr/>
              <a:t>56</a:t>
            </a:fld>
            <a:endParaRPr lang="sv-SE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A5B42-6670-4E3E-85F1-3369727DFF9D}" type="slidenum">
              <a:rPr lang="sv-SE" smtClean="0"/>
              <a:pPr/>
              <a:t>57</a:t>
            </a:fld>
            <a:endParaRPr lang="sv-S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A5B42-6670-4E3E-85F1-3369727DFF9D}" type="slidenum">
              <a:rPr lang="sv-SE" smtClean="0"/>
              <a:pPr/>
              <a:t>8</a:t>
            </a:fld>
            <a:endParaRPr lang="sv-S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A5B42-6670-4E3E-85F1-3369727DFF9D}" type="slidenum">
              <a:rPr lang="sv-SE" smtClean="0"/>
              <a:pPr/>
              <a:t>9</a:t>
            </a:fld>
            <a:endParaRPr lang="sv-S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A5B42-6670-4E3E-85F1-3369727DFF9D}" type="slidenum">
              <a:rPr lang="sv-SE" smtClean="0"/>
              <a:pPr/>
              <a:t>10</a:t>
            </a:fld>
            <a:endParaRPr lang="sv-S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A5B42-6670-4E3E-85F1-3369727DFF9D}" type="slidenum">
              <a:rPr lang="sv-SE" smtClean="0"/>
              <a:pPr/>
              <a:t>11</a:t>
            </a:fld>
            <a:endParaRPr lang="sv-S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611999" y="2109600"/>
            <a:ext cx="4157991" cy="3697200"/>
          </a:xfrm>
        </p:spPr>
        <p:txBody>
          <a:bodyPr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</p:txBody>
      </p:sp>
      <p:sp>
        <p:nvSpPr>
          <p:cNvPr id="5" name="Platshållare för bild 4"/>
          <p:cNvSpPr>
            <a:spLocks noGrp="1"/>
          </p:cNvSpPr>
          <p:nvPr>
            <p:ph type="pic" sz="quarter" idx="12"/>
          </p:nvPr>
        </p:nvSpPr>
        <p:spPr>
          <a:xfrm>
            <a:off x="5004048" y="2206800"/>
            <a:ext cx="4139952" cy="37908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7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612000" y="1479600"/>
            <a:ext cx="7919996" cy="3971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636960" y="6097482"/>
            <a:ext cx="4133031" cy="512056"/>
          </a:xfrm>
        </p:spPr>
        <p:txBody>
          <a:bodyPr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213436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Rectangle 8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23838" y="6400800"/>
            <a:ext cx="1371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634D9-59D9-4662-A45B-3A69736E446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995988"/>
          </a:xfrm>
        </p:spPr>
        <p:txBody>
          <a:bodyPr/>
          <a:lstStyle/>
          <a:p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730250" y="4008537"/>
            <a:ext cx="4321175" cy="1987862"/>
          </a:xfrm>
          <a:solidFill>
            <a:schemeClr val="tx1">
              <a:alpha val="85000"/>
            </a:schemeClr>
          </a:solidFill>
        </p:spPr>
        <p:txBody>
          <a:bodyPr lIns="432000" bIns="108000" anchor="b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0"/>
          </p:nvPr>
        </p:nvSpPr>
        <p:spPr>
          <a:xfrm>
            <a:off x="5051424" y="4010400"/>
            <a:ext cx="4092576" cy="1987200"/>
          </a:xfrm>
          <a:solidFill>
            <a:schemeClr val="tx1">
              <a:alpha val="85000"/>
            </a:schemeClr>
          </a:solidFill>
        </p:spPr>
        <p:txBody>
          <a:bodyPr lIns="936000" tIns="46800" rIns="180000" bIns="144000" anchor="b">
            <a:noAutofit/>
          </a:bodyPr>
          <a:lstStyle>
            <a:lvl1pPr marL="0" indent="0"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568892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Rectangle 8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23838" y="6400800"/>
            <a:ext cx="1371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634D9-59D9-4662-A45B-3A69736E446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Rectangle 8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23838" y="6400800"/>
            <a:ext cx="1371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698AA-0D36-42C3-BD3B-4E44F4F4E64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/>
          <p:cNvSpPr>
            <a:spLocks noGrp="1"/>
          </p:cNvSpPr>
          <p:nvPr>
            <p:ph sz="quarter" idx="12"/>
          </p:nvPr>
        </p:nvSpPr>
        <p:spPr>
          <a:xfrm>
            <a:off x="612000" y="2109600"/>
            <a:ext cx="7920000" cy="3695664"/>
          </a:xfr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636960" y="6097482"/>
            <a:ext cx="4133031" cy="512056"/>
          </a:xfrm>
        </p:spPr>
        <p:txBody>
          <a:bodyPr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7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612000" y="1479600"/>
            <a:ext cx="7920000" cy="3971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3891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>
          <a:xfrm>
            <a:off x="612000" y="2109600"/>
            <a:ext cx="3743976" cy="3697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</p:txBody>
      </p:sp>
      <p:sp>
        <p:nvSpPr>
          <p:cNvPr id="9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612000" y="1479600"/>
            <a:ext cx="7920000" cy="3971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10" name="Platshållare för innehåll 6"/>
          <p:cNvSpPr>
            <a:spLocks noGrp="1"/>
          </p:cNvSpPr>
          <p:nvPr>
            <p:ph sz="quarter" idx="14"/>
          </p:nvPr>
        </p:nvSpPr>
        <p:spPr>
          <a:xfrm>
            <a:off x="4775200" y="2109600"/>
            <a:ext cx="3743976" cy="3697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</p:txBody>
      </p:sp>
      <p:sp>
        <p:nvSpPr>
          <p:cNvPr id="6" name="Platshållare för text 3"/>
          <p:cNvSpPr>
            <a:spLocks noGrp="1"/>
          </p:cNvSpPr>
          <p:nvPr>
            <p:ph type="body" sz="quarter" idx="15"/>
          </p:nvPr>
        </p:nvSpPr>
        <p:spPr>
          <a:xfrm>
            <a:off x="636960" y="6097482"/>
            <a:ext cx="4133031" cy="512056"/>
          </a:xfrm>
        </p:spPr>
        <p:txBody>
          <a:bodyPr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700898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612000" y="1479600"/>
            <a:ext cx="6625410" cy="3971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5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636960" y="6097482"/>
            <a:ext cx="4133031" cy="512056"/>
          </a:xfrm>
        </p:spPr>
        <p:txBody>
          <a:bodyPr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80600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9144000" cy="5995989"/>
          </a:xfrm>
        </p:spPr>
        <p:txBody>
          <a:bodyPr rIns="108000" bIns="72000"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7"/>
          </p:nvPr>
        </p:nvSpPr>
        <p:spPr>
          <a:xfrm>
            <a:off x="5940000" y="853200"/>
            <a:ext cx="3204000" cy="5144400"/>
          </a:xfrm>
          <a:solidFill>
            <a:schemeClr val="tx1">
              <a:alpha val="85000"/>
            </a:schemeClr>
          </a:solidFill>
        </p:spPr>
        <p:txBody>
          <a:bodyPr lIns="180000" tIns="144000" rIns="108000" bIns="36000" numCol="1">
            <a:noAutofit/>
          </a:bodyPr>
          <a:lstStyle>
            <a:lvl1pPr marL="180000" indent="-180000"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§"/>
              <a:defRPr sz="1600">
                <a:solidFill>
                  <a:schemeClr val="bg1"/>
                </a:solidFill>
              </a:defRPr>
            </a:lvl1pPr>
            <a:lvl2pPr marL="444500" indent="-179388"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§"/>
              <a:defRPr sz="1600">
                <a:solidFill>
                  <a:schemeClr val="bg1"/>
                </a:solidFill>
              </a:defRPr>
            </a:lvl2pPr>
            <a:lvl3pPr marL="715963" indent="-180000"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§"/>
              <a:defRPr sz="16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  <p:sp>
        <p:nvSpPr>
          <p:cNvPr id="12" name="Rubrik 11"/>
          <p:cNvSpPr>
            <a:spLocks noGrp="1"/>
          </p:cNvSpPr>
          <p:nvPr>
            <p:ph type="title"/>
          </p:nvPr>
        </p:nvSpPr>
        <p:spPr>
          <a:xfrm>
            <a:off x="5940000" y="0"/>
            <a:ext cx="3204000" cy="853200"/>
          </a:xfrm>
          <a:solidFill>
            <a:schemeClr val="tx1">
              <a:alpha val="85000"/>
            </a:schemeClr>
          </a:solidFill>
        </p:spPr>
        <p:txBody>
          <a:bodyPr lIns="180000" tIns="180000" rIns="108000" bIns="0" anchor="ctr"/>
          <a:lstStyle>
            <a:lvl1pPr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636960" y="6097482"/>
            <a:ext cx="4133031" cy="512056"/>
          </a:xfrm>
        </p:spPr>
        <p:txBody>
          <a:bodyPr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57172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9144000" cy="5995989"/>
          </a:xfrm>
        </p:spPr>
        <p:txBody>
          <a:bodyPr rIns="108000" bIns="72000"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7"/>
          </p:nvPr>
        </p:nvSpPr>
        <p:spPr>
          <a:xfrm>
            <a:off x="0" y="853200"/>
            <a:ext cx="3204000" cy="5144400"/>
          </a:xfrm>
          <a:solidFill>
            <a:schemeClr val="tx1">
              <a:alpha val="85000"/>
            </a:schemeClr>
          </a:solidFill>
        </p:spPr>
        <p:txBody>
          <a:bodyPr vert="horz" lIns="180000" tIns="144000" rIns="108000" bIns="36000" numCol="1" rtlCol="0">
            <a:noAutofit/>
          </a:bodyPr>
          <a:lstStyle>
            <a:lvl1pPr>
              <a:defRPr lang="sv-SE" sz="1600" smtClean="0">
                <a:solidFill>
                  <a:schemeClr val="bg1"/>
                </a:solidFill>
              </a:defRPr>
            </a:lvl1pPr>
            <a:lvl2pPr>
              <a:defRPr lang="sv-SE" sz="1600" smtClean="0">
                <a:solidFill>
                  <a:schemeClr val="bg1"/>
                </a:solidFill>
              </a:defRPr>
            </a:lvl2pPr>
            <a:lvl3pPr>
              <a:defRPr lang="sv-SE" sz="1600" smtClean="0">
                <a:solidFill>
                  <a:schemeClr val="bg1"/>
                </a:solidFill>
              </a:defRPr>
            </a:lvl3pPr>
          </a:lstStyle>
          <a:p>
            <a:pPr lvl="0">
              <a:spcBef>
                <a:spcPts val="100"/>
              </a:spcBef>
              <a:spcAft>
                <a:spcPts val="100"/>
              </a:spcAft>
            </a:pPr>
            <a:r>
              <a:rPr lang="sv-SE" smtClean="0"/>
              <a:t>Klicka här för att ändra format på bakgrundstexten</a:t>
            </a: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sv-SE" smtClean="0"/>
              <a:t>Nivå två</a:t>
            </a:r>
          </a:p>
          <a:p>
            <a:pPr lvl="2">
              <a:spcBef>
                <a:spcPts val="100"/>
              </a:spcBef>
              <a:spcAft>
                <a:spcPts val="100"/>
              </a:spcAft>
            </a:pPr>
            <a:r>
              <a:rPr lang="sv-SE" smtClean="0"/>
              <a:t>Nivå tre</a:t>
            </a:r>
          </a:p>
        </p:txBody>
      </p:sp>
      <p:sp>
        <p:nvSpPr>
          <p:cNvPr id="12" name="Rubrik 11"/>
          <p:cNvSpPr>
            <a:spLocks noGrp="1"/>
          </p:cNvSpPr>
          <p:nvPr>
            <p:ph type="title"/>
          </p:nvPr>
        </p:nvSpPr>
        <p:spPr>
          <a:xfrm>
            <a:off x="0" y="0"/>
            <a:ext cx="3204000" cy="853200"/>
          </a:xfrm>
          <a:solidFill>
            <a:schemeClr val="tx1">
              <a:alpha val="85000"/>
            </a:schemeClr>
          </a:solidFill>
        </p:spPr>
        <p:txBody>
          <a:bodyPr lIns="180000" tIns="180000" rIns="108000" bIns="0" anchor="ctr"/>
          <a:lstStyle>
            <a:lvl1pPr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636960" y="6097482"/>
            <a:ext cx="4133031" cy="512056"/>
          </a:xfrm>
        </p:spPr>
        <p:txBody>
          <a:bodyPr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1460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637200" y="6174829"/>
            <a:ext cx="4536505" cy="512056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latin typeface="+mn-lt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9144000" cy="5995989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2863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284413"/>
            <a:ext cx="4510088" cy="33051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827213" y="827088"/>
            <a:ext cx="6407150" cy="123031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220177" name="Picture 17" descr="AF_logo_PP"/>
          <p:cNvPicPr>
            <a:picLocks noChangeAspect="1" noChangeArrowheads="1"/>
          </p:cNvPicPr>
          <p:nvPr/>
        </p:nvPicPr>
        <p:blipFill>
          <a:blip r:embed="rId2" cstate="print"/>
          <a:srcRect l="24240" t="24754"/>
          <a:stretch>
            <a:fillRect/>
          </a:stretch>
        </p:blipFill>
        <p:spPr bwMode="auto">
          <a:xfrm>
            <a:off x="0" y="0"/>
            <a:ext cx="2336800" cy="2316163"/>
          </a:xfrm>
          <a:prstGeom prst="rect">
            <a:avLst/>
          </a:prstGeom>
          <a:noFill/>
        </p:spPr>
      </p:pic>
      <p:pic>
        <p:nvPicPr>
          <p:cNvPr id="220178" name="Picture 18" descr="af_devis_e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9825" y="6038850"/>
            <a:ext cx="2790825" cy="6969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204926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997575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30800" y="4010400"/>
            <a:ext cx="8413200" cy="1987200"/>
          </a:xfrm>
          <a:solidFill>
            <a:schemeClr val="tx1">
              <a:alpha val="85000"/>
            </a:schemeClr>
          </a:solidFill>
          <a:ln>
            <a:noFill/>
          </a:ln>
        </p:spPr>
        <p:txBody>
          <a:bodyPr lIns="432000" tIns="46800" rIns="3960000" bIns="108000" anchor="b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47176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rubrik 4"/>
          <p:cNvSpPr>
            <a:spLocks noGrp="1"/>
          </p:cNvSpPr>
          <p:nvPr>
            <p:ph type="title"/>
          </p:nvPr>
        </p:nvSpPr>
        <p:spPr>
          <a:xfrm>
            <a:off x="612000" y="770400"/>
            <a:ext cx="7919996" cy="6423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idx="1"/>
          </p:nvPr>
        </p:nvSpPr>
        <p:spPr>
          <a:xfrm>
            <a:off x="611999" y="2109600"/>
            <a:ext cx="7919997" cy="3695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98464"/>
            <a:ext cx="9144000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7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2" r:id="rId2"/>
    <p:sldLayoutId id="2147483656" r:id="rId3"/>
    <p:sldLayoutId id="2147483658" r:id="rId4"/>
    <p:sldLayoutId id="2147483660" r:id="rId5"/>
    <p:sldLayoutId id="2147483667" r:id="rId6"/>
    <p:sldLayoutId id="2147483659" r:id="rId7"/>
    <p:sldLayoutId id="2147483672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179388" algn="l" defTabSz="9144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5963" indent="-180000" algn="l" defTabSz="9144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84250" indent="-180975" algn="l" defTabSz="9144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rubrik 4"/>
          <p:cNvSpPr>
            <a:spLocks noGrp="1"/>
          </p:cNvSpPr>
          <p:nvPr>
            <p:ph type="title"/>
          </p:nvPr>
        </p:nvSpPr>
        <p:spPr>
          <a:xfrm>
            <a:off x="612000" y="770400"/>
            <a:ext cx="7920000" cy="6423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idx="1"/>
          </p:nvPr>
        </p:nvSpPr>
        <p:spPr>
          <a:xfrm>
            <a:off x="612000" y="2109600"/>
            <a:ext cx="6875870" cy="343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98464"/>
            <a:ext cx="9144000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231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8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179388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5963" indent="-1800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84250" indent="-180975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rubrik 4"/>
          <p:cNvSpPr>
            <a:spLocks noGrp="1"/>
          </p:cNvSpPr>
          <p:nvPr>
            <p:ph type="title"/>
          </p:nvPr>
        </p:nvSpPr>
        <p:spPr>
          <a:xfrm>
            <a:off x="612000" y="770400"/>
            <a:ext cx="7920440" cy="6423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idx="1"/>
          </p:nvPr>
        </p:nvSpPr>
        <p:spPr>
          <a:xfrm>
            <a:off x="612000" y="2109600"/>
            <a:ext cx="6875870" cy="343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98464"/>
            <a:ext cx="9144000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1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0" r:id="rId2"/>
    <p:sldLayoutId id="2147483671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179388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5963" indent="-1800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84250" indent="-180975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hyperlink" Target="../Videos/Skoghalls%20Bruk%20film%20Svensk.mp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95536" y="4527196"/>
            <a:ext cx="4966320" cy="1422084"/>
          </a:xfrm>
        </p:spPr>
        <p:txBody>
          <a:bodyPr/>
          <a:lstStyle/>
          <a:p>
            <a:r>
              <a:rPr lang="en-GB" sz="2400" dirty="0" err="1" smtClean="0"/>
              <a:t>Fortbildningsdag</a:t>
            </a:r>
            <a:r>
              <a:rPr lang="en-GB" sz="2400" dirty="0" smtClean="0"/>
              <a:t> </a:t>
            </a:r>
            <a:r>
              <a:rPr lang="en-GB" sz="2400" dirty="0" err="1" smtClean="0"/>
              <a:t>NTlärare</a:t>
            </a:r>
            <a:endParaRPr lang="en-GB" sz="2400" dirty="0" smtClean="0"/>
          </a:p>
          <a:p>
            <a:r>
              <a:rPr lang="en-GB" sz="2400" dirty="0" smtClean="0"/>
              <a:t>2014-11-25</a:t>
            </a:r>
          </a:p>
          <a:p>
            <a:r>
              <a:rPr lang="en-GB" sz="2400" dirty="0" smtClean="0"/>
              <a:t>Kajsa Fougner, ÅF</a:t>
            </a:r>
          </a:p>
          <a:p>
            <a:endParaRPr lang="en-US" sz="2400" i="1" dirty="0" smtClean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23528" y="2924944"/>
            <a:ext cx="8568952" cy="1230312"/>
          </a:xfrm>
        </p:spPr>
        <p:txBody>
          <a:bodyPr/>
          <a:lstStyle/>
          <a:p>
            <a:pPr lvl="0">
              <a:defRPr/>
            </a:pPr>
            <a:r>
              <a:rPr lang="en-GB" dirty="0" err="1" smtClean="0"/>
              <a:t>Skogsindustrin</a:t>
            </a:r>
            <a:r>
              <a:rPr lang="en-GB" dirty="0" smtClean="0"/>
              <a:t> </a:t>
            </a:r>
            <a:r>
              <a:rPr lang="en-GB" dirty="0" err="1" smtClean="0"/>
              <a:t>och</a:t>
            </a:r>
            <a:r>
              <a:rPr lang="en-GB" dirty="0" smtClean="0"/>
              <a:t> </a:t>
            </a:r>
            <a:r>
              <a:rPr lang="en-GB" dirty="0" err="1" smtClean="0"/>
              <a:t>hållbar</a:t>
            </a:r>
            <a:r>
              <a:rPr lang="en-GB" dirty="0" smtClean="0"/>
              <a:t> </a:t>
            </a:r>
            <a:r>
              <a:rPr lang="en-GB" dirty="0" err="1" smtClean="0"/>
              <a:t>utveckling</a:t>
            </a:r>
            <a:endParaRPr lang="en-GB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0824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Tillverkning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mekanisk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endParaRPr lang="en-US" sz="2400" noProof="0" dirty="0"/>
          </a:p>
        </p:txBody>
      </p:sp>
      <p:sp>
        <p:nvSpPr>
          <p:cNvPr id="2" name="Rectangle 1"/>
          <p:cNvSpPr/>
          <p:nvPr/>
        </p:nvSpPr>
        <p:spPr>
          <a:xfrm>
            <a:off x="611560" y="1729839"/>
            <a:ext cx="79928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/>
              <a:t>”Mekanisk </a:t>
            </a:r>
            <a:r>
              <a:rPr lang="sv-SE" dirty="0"/>
              <a:t>separering av fibrerna </a:t>
            </a:r>
            <a:r>
              <a:rPr lang="sv-SE" dirty="0" smtClean="0"/>
              <a:t>i veden med </a:t>
            </a:r>
            <a:r>
              <a:rPr lang="sv-SE" dirty="0"/>
              <a:t>hjälp av så kallade </a:t>
            </a:r>
            <a:r>
              <a:rPr lang="sv-SE" dirty="0" smtClean="0"/>
              <a:t>raffinörer”</a:t>
            </a:r>
          </a:p>
          <a:p>
            <a:endParaRPr lang="sv-SE" dirty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  <a:p>
            <a:r>
              <a:rPr lang="sv-SE" dirty="0" smtClean="0"/>
              <a:t>TMP - termomekanisk massa </a:t>
            </a:r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r>
              <a:rPr lang="sv-SE" dirty="0" smtClean="0"/>
              <a:t>CTMP – (</a:t>
            </a:r>
            <a:r>
              <a:rPr lang="sv-SE" i="1" dirty="0" err="1" smtClean="0"/>
              <a:t>chemi-thermomechanical</a:t>
            </a:r>
            <a:r>
              <a:rPr lang="sv-SE" i="1" dirty="0" smtClean="0"/>
              <a:t> </a:t>
            </a:r>
            <a:r>
              <a:rPr lang="sv-SE" i="1" dirty="0" err="1"/>
              <a:t>pulp</a:t>
            </a:r>
            <a:r>
              <a:rPr lang="sv-SE" dirty="0" smtClean="0"/>
              <a:t>) ofta i mittskiktet som ger styvheten till…</a:t>
            </a:r>
            <a:endParaRPr lang="sv-SE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12" y="2492896"/>
            <a:ext cx="29337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509120"/>
            <a:ext cx="15240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6960" y="6097482"/>
            <a:ext cx="4133031" cy="512056"/>
          </a:xfrm>
        </p:spPr>
        <p:txBody>
          <a:bodyPr/>
          <a:lstStyle/>
          <a:p>
            <a:r>
              <a:rPr lang="sv-SE" dirty="0" smtClean="0"/>
              <a:t>Skogsindustrin och hållbar utveckling</a:t>
            </a:r>
          </a:p>
          <a:p>
            <a:r>
              <a:rPr lang="sv-SE" dirty="0" smtClean="0"/>
              <a:t>Kajsa Fougner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5084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Tillverkning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mekanisk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endParaRPr lang="en-US" sz="2400" noProof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05" y="1637506"/>
            <a:ext cx="5476875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80312" y="2204864"/>
            <a:ext cx="13681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24 MW installerad effekt</a:t>
            </a:r>
          </a:p>
          <a:p>
            <a:endParaRPr lang="sv-SE" dirty="0"/>
          </a:p>
          <a:p>
            <a:r>
              <a:rPr lang="sv-SE" dirty="0" smtClean="0"/>
              <a:t>=</a:t>
            </a:r>
          </a:p>
          <a:p>
            <a:endParaRPr lang="sv-SE" dirty="0"/>
          </a:p>
          <a:p>
            <a:r>
              <a:rPr lang="sv-SE" dirty="0"/>
              <a:t>c</a:t>
            </a:r>
            <a:r>
              <a:rPr lang="sv-SE" dirty="0" smtClean="0"/>
              <a:t>a 48 000 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589" y="4293096"/>
            <a:ext cx="12858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6960" y="6097482"/>
            <a:ext cx="4133031" cy="512056"/>
          </a:xfrm>
        </p:spPr>
        <p:txBody>
          <a:bodyPr/>
          <a:lstStyle/>
          <a:p>
            <a:r>
              <a:rPr lang="sv-SE" dirty="0" smtClean="0"/>
              <a:t>Skogsindustrin och hållbar utveckling</a:t>
            </a:r>
          </a:p>
          <a:p>
            <a:r>
              <a:rPr lang="sv-SE" dirty="0" smtClean="0"/>
              <a:t>Kajsa Fougner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182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Tillverkning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mekanisk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endParaRPr lang="en-US" sz="2400" noProof="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85778"/>
            <a:ext cx="3096344" cy="4155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800"/>
            <a:ext cx="3159249" cy="4212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6960" y="6097482"/>
            <a:ext cx="4133031" cy="512056"/>
          </a:xfrm>
        </p:spPr>
        <p:txBody>
          <a:bodyPr/>
          <a:lstStyle/>
          <a:p>
            <a:r>
              <a:rPr lang="sv-SE" dirty="0" smtClean="0"/>
              <a:t>Skogsindustrin och hållbar utveckling</a:t>
            </a:r>
          </a:p>
          <a:p>
            <a:r>
              <a:rPr lang="sv-SE" dirty="0" smtClean="0"/>
              <a:t>Kajsa Fougner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839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Tillverkning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kemisk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endParaRPr lang="en-US" sz="2400" noProof="0" dirty="0"/>
          </a:p>
        </p:txBody>
      </p:sp>
      <p:sp>
        <p:nvSpPr>
          <p:cNvPr id="6" name="Rectangle 5"/>
          <p:cNvSpPr/>
          <p:nvPr/>
        </p:nvSpPr>
        <p:spPr>
          <a:xfrm>
            <a:off x="611560" y="1823913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/>
              <a:t>”Kemisk massa </a:t>
            </a:r>
            <a:r>
              <a:rPr lang="sv-SE" dirty="0"/>
              <a:t>tillverkas genom att man kemiskt, vid hög temperatur, bryter ner och löser ut vissa komponenter ur veden, speciellt </a:t>
            </a:r>
            <a:r>
              <a:rPr lang="sv-SE" dirty="0" smtClean="0"/>
              <a:t>lignin. Fibrerna </a:t>
            </a:r>
            <a:r>
              <a:rPr lang="sv-SE" dirty="0"/>
              <a:t>frigörs härigenom från varandra med minimal mekanisk insats</a:t>
            </a:r>
            <a:r>
              <a:rPr lang="sv-SE" dirty="0" smtClean="0"/>
              <a:t>.” </a:t>
            </a:r>
            <a:endParaRPr lang="sv-SE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6960" y="6097482"/>
            <a:ext cx="4133031" cy="512056"/>
          </a:xfrm>
        </p:spPr>
        <p:txBody>
          <a:bodyPr/>
          <a:lstStyle/>
          <a:p>
            <a:r>
              <a:rPr lang="sv-SE" dirty="0" smtClean="0"/>
              <a:t>Skogsindustrin och hållbar utveckling</a:t>
            </a:r>
          </a:p>
          <a:p>
            <a:r>
              <a:rPr lang="sv-SE" dirty="0" smtClean="0"/>
              <a:t>Kajsa Fougner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7393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Tillverkning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kemisk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endParaRPr lang="en-US" sz="2400" noProof="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6214864" cy="38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11560" y="5301208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Metso </a:t>
            </a:r>
            <a:r>
              <a:rPr lang="sv-SE" dirty="0" err="1"/>
              <a:t>compact</a:t>
            </a:r>
            <a:r>
              <a:rPr lang="sv-SE" dirty="0"/>
              <a:t> </a:t>
            </a:r>
            <a:r>
              <a:rPr lang="sv-SE" dirty="0" err="1"/>
              <a:t>cooking</a:t>
            </a:r>
            <a:r>
              <a:rPr lang="sv-SE" dirty="0"/>
              <a:t> system, modern tvåkärls </a:t>
            </a:r>
            <a:r>
              <a:rPr lang="sv-SE" dirty="0" err="1"/>
              <a:t>ångfaskokare</a:t>
            </a:r>
            <a:r>
              <a:rPr lang="sv-SE" dirty="0"/>
              <a:t> </a:t>
            </a:r>
            <a:endParaRPr lang="sv-SE" dirty="0" smtClean="0"/>
          </a:p>
          <a:p>
            <a:r>
              <a:rPr lang="sv-SE" dirty="0" smtClean="0"/>
              <a:t>(</a:t>
            </a:r>
            <a:r>
              <a:rPr lang="sv-SE" dirty="0"/>
              <a:t>ÅF-</a:t>
            </a:r>
            <a:r>
              <a:rPr lang="sv-SE" dirty="0" err="1"/>
              <a:t>Engineering</a:t>
            </a:r>
            <a:r>
              <a:rPr lang="sv-SE" dirty="0"/>
              <a:t> AB, 2011)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6960" y="6097482"/>
            <a:ext cx="4133031" cy="512056"/>
          </a:xfrm>
        </p:spPr>
        <p:txBody>
          <a:bodyPr/>
          <a:lstStyle/>
          <a:p>
            <a:r>
              <a:rPr lang="sv-SE" dirty="0" smtClean="0"/>
              <a:t>Skogsindustrin och hållbar utveckling</a:t>
            </a:r>
          </a:p>
          <a:p>
            <a:r>
              <a:rPr lang="sv-SE" dirty="0" smtClean="0"/>
              <a:t>Kajsa Fougner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920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Återvinning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kokkemikalier</a:t>
            </a:r>
            <a:endParaRPr lang="en-US" sz="2400" noProof="0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6960" y="6097482"/>
            <a:ext cx="4133031" cy="512056"/>
          </a:xfrm>
        </p:spPr>
        <p:txBody>
          <a:bodyPr/>
          <a:lstStyle/>
          <a:p>
            <a:r>
              <a:rPr lang="sv-SE" dirty="0" smtClean="0"/>
              <a:t>Skogsindustrin och hållbar utveckling</a:t>
            </a:r>
          </a:p>
          <a:p>
            <a:r>
              <a:rPr lang="sv-SE" dirty="0" smtClean="0"/>
              <a:t>Kajsa Fougner</a:t>
            </a:r>
            <a:endParaRPr lang="sv-SE" dirty="0"/>
          </a:p>
        </p:txBody>
      </p:sp>
      <p:sp>
        <p:nvSpPr>
          <p:cNvPr id="2" name="TextBox 1"/>
          <p:cNvSpPr txBox="1"/>
          <p:nvPr/>
        </p:nvSpPr>
        <p:spPr>
          <a:xfrm>
            <a:off x="2728711" y="2276872"/>
            <a:ext cx="818237" cy="61555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endParaRPr lang="sv-SE" sz="800" dirty="0" smtClean="0"/>
          </a:p>
          <a:p>
            <a:r>
              <a:rPr lang="sv-SE" dirty="0" smtClean="0"/>
              <a:t>Kokeri</a:t>
            </a:r>
          </a:p>
          <a:p>
            <a:endParaRPr lang="sv-SE" sz="800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2411596"/>
            <a:ext cx="963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Ved, flis</a:t>
            </a:r>
            <a:endParaRPr lang="sv-SE" dirty="0"/>
          </a:p>
        </p:txBody>
      </p:sp>
      <p:sp>
        <p:nvSpPr>
          <p:cNvPr id="6" name="TextBox 5"/>
          <p:cNvSpPr txBox="1"/>
          <p:nvPr/>
        </p:nvSpPr>
        <p:spPr>
          <a:xfrm>
            <a:off x="5510874" y="2276872"/>
            <a:ext cx="861326" cy="61555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endParaRPr lang="sv-SE" sz="800" dirty="0" smtClean="0"/>
          </a:p>
          <a:p>
            <a:r>
              <a:rPr lang="sv-SE" dirty="0" smtClean="0"/>
              <a:t>Blekeri</a:t>
            </a:r>
          </a:p>
          <a:p>
            <a:endParaRPr lang="sv-SE" sz="800" dirty="0"/>
          </a:p>
        </p:txBody>
      </p:sp>
      <p:sp>
        <p:nvSpPr>
          <p:cNvPr id="10" name="Right Arrow 9"/>
          <p:cNvSpPr/>
          <p:nvPr/>
        </p:nvSpPr>
        <p:spPr>
          <a:xfrm>
            <a:off x="1835696" y="2411596"/>
            <a:ext cx="576064" cy="369332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ight Arrow 10"/>
          <p:cNvSpPr/>
          <p:nvPr/>
        </p:nvSpPr>
        <p:spPr>
          <a:xfrm>
            <a:off x="4355976" y="2420888"/>
            <a:ext cx="576064" cy="369332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ight Arrow 11"/>
          <p:cNvSpPr/>
          <p:nvPr/>
        </p:nvSpPr>
        <p:spPr>
          <a:xfrm>
            <a:off x="6660232" y="2420888"/>
            <a:ext cx="576064" cy="369332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Box 12"/>
          <p:cNvSpPr txBox="1"/>
          <p:nvPr/>
        </p:nvSpPr>
        <p:spPr>
          <a:xfrm>
            <a:off x="7568843" y="2411596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Massa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92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Återvinning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kokkemikalier</a:t>
            </a:r>
            <a:endParaRPr lang="en-US" sz="2400" noProof="0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6960" y="6097482"/>
            <a:ext cx="4133031" cy="512056"/>
          </a:xfrm>
        </p:spPr>
        <p:txBody>
          <a:bodyPr/>
          <a:lstStyle/>
          <a:p>
            <a:r>
              <a:rPr lang="sv-SE" dirty="0" smtClean="0"/>
              <a:t>Skogsindustrin och hållbar utveckling</a:t>
            </a:r>
          </a:p>
          <a:p>
            <a:r>
              <a:rPr lang="sv-SE" dirty="0" smtClean="0"/>
              <a:t>Kajsa Fougner</a:t>
            </a:r>
            <a:endParaRPr lang="sv-SE" dirty="0"/>
          </a:p>
        </p:txBody>
      </p:sp>
      <p:sp>
        <p:nvSpPr>
          <p:cNvPr id="2" name="TextBox 1"/>
          <p:cNvSpPr txBox="1"/>
          <p:nvPr/>
        </p:nvSpPr>
        <p:spPr>
          <a:xfrm>
            <a:off x="2728711" y="2276872"/>
            <a:ext cx="818237" cy="61555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endParaRPr lang="sv-SE" sz="800" dirty="0" smtClean="0"/>
          </a:p>
          <a:p>
            <a:r>
              <a:rPr lang="sv-SE" dirty="0" smtClean="0"/>
              <a:t>Kokeri</a:t>
            </a:r>
          </a:p>
          <a:p>
            <a:endParaRPr lang="sv-SE" sz="800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2411596"/>
            <a:ext cx="963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Ved, flis</a:t>
            </a:r>
            <a:endParaRPr lang="sv-SE" dirty="0"/>
          </a:p>
        </p:txBody>
      </p:sp>
      <p:sp>
        <p:nvSpPr>
          <p:cNvPr id="6" name="TextBox 5"/>
          <p:cNvSpPr txBox="1"/>
          <p:nvPr/>
        </p:nvSpPr>
        <p:spPr>
          <a:xfrm>
            <a:off x="5510874" y="2276872"/>
            <a:ext cx="861326" cy="61555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endParaRPr lang="sv-SE" sz="800" dirty="0" smtClean="0"/>
          </a:p>
          <a:p>
            <a:r>
              <a:rPr lang="sv-SE" dirty="0" smtClean="0"/>
              <a:t>Blekeri</a:t>
            </a:r>
          </a:p>
          <a:p>
            <a:endParaRPr lang="sv-SE" sz="800" dirty="0"/>
          </a:p>
        </p:txBody>
      </p:sp>
      <p:sp>
        <p:nvSpPr>
          <p:cNvPr id="7" name="TextBox 6"/>
          <p:cNvSpPr txBox="1"/>
          <p:nvPr/>
        </p:nvSpPr>
        <p:spPr>
          <a:xfrm>
            <a:off x="4345668" y="3645024"/>
            <a:ext cx="1399742" cy="61555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endParaRPr lang="sv-SE" sz="800" dirty="0" smtClean="0"/>
          </a:p>
          <a:p>
            <a:r>
              <a:rPr lang="sv-SE" dirty="0" smtClean="0"/>
              <a:t>Indunstning</a:t>
            </a:r>
          </a:p>
          <a:p>
            <a:endParaRPr lang="sv-SE" sz="800" dirty="0"/>
          </a:p>
        </p:txBody>
      </p:sp>
      <p:sp>
        <p:nvSpPr>
          <p:cNvPr id="8" name="TextBox 7"/>
          <p:cNvSpPr txBox="1"/>
          <p:nvPr/>
        </p:nvSpPr>
        <p:spPr>
          <a:xfrm>
            <a:off x="2555776" y="4941168"/>
            <a:ext cx="1322991" cy="61555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endParaRPr lang="sv-SE" sz="800" dirty="0" smtClean="0"/>
          </a:p>
          <a:p>
            <a:r>
              <a:rPr lang="sv-SE" dirty="0" smtClean="0"/>
              <a:t>Sodapanna</a:t>
            </a:r>
          </a:p>
          <a:p>
            <a:endParaRPr lang="sv-SE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3645024"/>
            <a:ext cx="1428596" cy="61555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endParaRPr lang="sv-SE" sz="800" dirty="0" smtClean="0"/>
          </a:p>
          <a:p>
            <a:r>
              <a:rPr lang="sv-SE" dirty="0" err="1" smtClean="0"/>
              <a:t>Kausticering</a:t>
            </a:r>
            <a:endParaRPr lang="sv-SE" dirty="0" smtClean="0"/>
          </a:p>
          <a:p>
            <a:endParaRPr lang="sv-SE" sz="800" dirty="0"/>
          </a:p>
        </p:txBody>
      </p:sp>
      <p:sp>
        <p:nvSpPr>
          <p:cNvPr id="10" name="Right Arrow 9"/>
          <p:cNvSpPr/>
          <p:nvPr/>
        </p:nvSpPr>
        <p:spPr>
          <a:xfrm>
            <a:off x="1835696" y="2411596"/>
            <a:ext cx="576064" cy="369332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ight Arrow 10"/>
          <p:cNvSpPr/>
          <p:nvPr/>
        </p:nvSpPr>
        <p:spPr>
          <a:xfrm>
            <a:off x="4355976" y="2420888"/>
            <a:ext cx="576064" cy="369332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ight Arrow 11"/>
          <p:cNvSpPr/>
          <p:nvPr/>
        </p:nvSpPr>
        <p:spPr>
          <a:xfrm>
            <a:off x="6660232" y="2420888"/>
            <a:ext cx="576064" cy="369332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Box 12"/>
          <p:cNvSpPr txBox="1"/>
          <p:nvPr/>
        </p:nvSpPr>
        <p:spPr>
          <a:xfrm>
            <a:off x="7568843" y="2411596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Massa</a:t>
            </a:r>
            <a:endParaRPr lang="sv-SE" dirty="0"/>
          </a:p>
        </p:txBody>
      </p:sp>
      <p:sp>
        <p:nvSpPr>
          <p:cNvPr id="15" name="Right Arrow 14"/>
          <p:cNvSpPr/>
          <p:nvPr/>
        </p:nvSpPr>
        <p:spPr>
          <a:xfrm rot="2916251">
            <a:off x="3820873" y="3050168"/>
            <a:ext cx="576064" cy="369332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ight Arrow 15"/>
          <p:cNvSpPr/>
          <p:nvPr/>
        </p:nvSpPr>
        <p:spPr>
          <a:xfrm rot="7888523">
            <a:off x="3973273" y="4562336"/>
            <a:ext cx="576064" cy="369332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ight Arrow 16"/>
          <p:cNvSpPr/>
          <p:nvPr/>
        </p:nvSpPr>
        <p:spPr>
          <a:xfrm rot="13474918">
            <a:off x="1860963" y="4514144"/>
            <a:ext cx="576064" cy="369332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ight Arrow 17"/>
          <p:cNvSpPr/>
          <p:nvPr/>
        </p:nvSpPr>
        <p:spPr>
          <a:xfrm rot="19365739">
            <a:off x="1869347" y="2995028"/>
            <a:ext cx="576064" cy="369332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TextBox 18"/>
          <p:cNvSpPr txBox="1"/>
          <p:nvPr/>
        </p:nvSpPr>
        <p:spPr>
          <a:xfrm>
            <a:off x="4283968" y="3059668"/>
            <a:ext cx="938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Tunnlut</a:t>
            </a:r>
            <a:endParaRPr lang="sv-SE" dirty="0"/>
          </a:p>
        </p:txBody>
      </p:sp>
      <p:sp>
        <p:nvSpPr>
          <p:cNvPr id="20" name="TextBox 19"/>
          <p:cNvSpPr txBox="1"/>
          <p:nvPr/>
        </p:nvSpPr>
        <p:spPr>
          <a:xfrm>
            <a:off x="4283968" y="4787860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Tjocklut</a:t>
            </a:r>
            <a:endParaRPr lang="sv-SE" dirty="0"/>
          </a:p>
        </p:txBody>
      </p:sp>
      <p:sp>
        <p:nvSpPr>
          <p:cNvPr id="21" name="TextBox 20"/>
          <p:cNvSpPr txBox="1"/>
          <p:nvPr/>
        </p:nvSpPr>
        <p:spPr>
          <a:xfrm>
            <a:off x="1187624" y="4797152"/>
            <a:ext cx="949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Grönlut</a:t>
            </a:r>
            <a:endParaRPr lang="sv-SE" dirty="0"/>
          </a:p>
        </p:txBody>
      </p:sp>
      <p:sp>
        <p:nvSpPr>
          <p:cNvPr id="22" name="TextBox 21"/>
          <p:cNvSpPr txBox="1"/>
          <p:nvPr/>
        </p:nvSpPr>
        <p:spPr>
          <a:xfrm>
            <a:off x="971600" y="3068960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Vitlut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194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Papperstillverkning</a:t>
            </a:r>
            <a:endParaRPr lang="en-US" sz="2400" noProof="0" dirty="0"/>
          </a:p>
        </p:txBody>
      </p:sp>
      <p:sp>
        <p:nvSpPr>
          <p:cNvPr id="6" name="Rectangle 5"/>
          <p:cNvSpPr/>
          <p:nvPr/>
        </p:nvSpPr>
        <p:spPr>
          <a:xfrm>
            <a:off x="611560" y="1773971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/>
              <a:t>Massan ”förbereds” genom malning och tillsats av kemikalier innan den doseras till pappersmaskinen.</a:t>
            </a:r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r>
              <a:rPr lang="sv-SE" dirty="0" smtClean="0"/>
              <a:t>Principbild uppbyggnad pappersmaskin 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6960" y="6097482"/>
            <a:ext cx="4133031" cy="512056"/>
          </a:xfrm>
        </p:spPr>
        <p:txBody>
          <a:bodyPr/>
          <a:lstStyle/>
          <a:p>
            <a:r>
              <a:rPr lang="sv-SE" dirty="0" smtClean="0"/>
              <a:t>Skogsindustrin och hållbar utveckling</a:t>
            </a:r>
          </a:p>
          <a:p>
            <a:r>
              <a:rPr lang="sv-SE" dirty="0" smtClean="0"/>
              <a:t>Kajsa Fougner</a:t>
            </a:r>
            <a:endParaRPr lang="sv-SE" dirty="0"/>
          </a:p>
        </p:txBody>
      </p:sp>
      <p:grpSp>
        <p:nvGrpSpPr>
          <p:cNvPr id="2" name="Group 1"/>
          <p:cNvGrpSpPr/>
          <p:nvPr/>
        </p:nvGrpSpPr>
        <p:grpSpPr>
          <a:xfrm>
            <a:off x="507636" y="2709775"/>
            <a:ext cx="8064452" cy="2591433"/>
            <a:chOff x="139778" y="2653655"/>
            <a:chExt cx="5307742" cy="1523058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" r="74966"/>
            <a:stretch/>
          </p:blipFill>
          <p:spPr bwMode="auto">
            <a:xfrm>
              <a:off x="139778" y="2681288"/>
              <a:ext cx="2160000" cy="1495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525" r="1229"/>
            <a:stretch/>
          </p:blipFill>
          <p:spPr bwMode="auto">
            <a:xfrm>
              <a:off x="4367520" y="2653655"/>
              <a:ext cx="1080000" cy="1495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22" t="-1716" r="64840" b="1716"/>
            <a:stretch/>
          </p:blipFill>
          <p:spPr bwMode="auto">
            <a:xfrm>
              <a:off x="2267744" y="2653655"/>
              <a:ext cx="828000" cy="1495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99" r="25291"/>
            <a:stretch/>
          </p:blipFill>
          <p:spPr bwMode="auto">
            <a:xfrm>
              <a:off x="3131840" y="2665047"/>
              <a:ext cx="1260000" cy="1495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6785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Ett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- </a:t>
            </a:r>
            <a:r>
              <a:rPr lang="en-US" dirty="0" err="1" smtClean="0"/>
              <a:t>och</a:t>
            </a:r>
            <a:r>
              <a:rPr lang="en-US" dirty="0" smtClean="0"/>
              <a:t> </a:t>
            </a:r>
            <a:r>
              <a:rPr lang="en-US" dirty="0" err="1" smtClean="0"/>
              <a:t>pappersbruk</a:t>
            </a:r>
            <a:endParaRPr lang="en-US" sz="2400" noProof="0" dirty="0"/>
          </a:p>
        </p:txBody>
      </p:sp>
      <p:pic>
        <p:nvPicPr>
          <p:cNvPr id="4" name="Picture 3" descr="Bild skoghall"/>
          <p:cNvPicPr>
            <a:picLocks noChangeAspect="1" noChangeArrowheads="1"/>
          </p:cNvPicPr>
          <p:nvPr/>
        </p:nvPicPr>
        <p:blipFill>
          <a:blip r:embed="rId3" cstate="print"/>
          <a:srcRect t="25629" b="25629"/>
          <a:stretch>
            <a:fillRect/>
          </a:stretch>
        </p:blipFill>
        <p:spPr bwMode="auto">
          <a:xfrm>
            <a:off x="611560" y="2204864"/>
            <a:ext cx="7688155" cy="2808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Platshållare för innehåll 1"/>
          <p:cNvSpPr>
            <a:spLocks noGrp="1"/>
          </p:cNvSpPr>
          <p:nvPr>
            <p:ph type="body" sz="quarter" idx="10"/>
          </p:nvPr>
        </p:nvSpPr>
        <p:spPr>
          <a:xfrm>
            <a:off x="611999" y="5373216"/>
            <a:ext cx="7128353" cy="433584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>
                <a:hlinkClick r:id="rId4" action="ppaction://hlinkfile"/>
              </a:rPr>
              <a:t>Stora Enso Skoghalls Bruk</a:t>
            </a:r>
            <a:endParaRPr lang="en-US" dirty="0" smtClean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6960" y="6097482"/>
            <a:ext cx="4133031" cy="512056"/>
          </a:xfrm>
        </p:spPr>
        <p:txBody>
          <a:bodyPr/>
          <a:lstStyle/>
          <a:p>
            <a:r>
              <a:rPr lang="sv-SE" dirty="0" smtClean="0"/>
              <a:t>Skogsindustrin och hållbar utveckling</a:t>
            </a:r>
          </a:p>
          <a:p>
            <a:r>
              <a:rPr lang="sv-SE" dirty="0" smtClean="0"/>
              <a:t>Kajsa Fougner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6737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06" y="1268760"/>
            <a:ext cx="4366689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Papper</a:t>
            </a:r>
            <a:r>
              <a:rPr lang="en-US" dirty="0" smtClean="0"/>
              <a:t> </a:t>
            </a:r>
            <a:r>
              <a:rPr lang="en-US" dirty="0" err="1" smtClean="0"/>
              <a:t>och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Värmland</a:t>
            </a:r>
            <a:endParaRPr lang="en-US" sz="2400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Skogsindustrin och hållbar utveckling</a:t>
            </a:r>
          </a:p>
          <a:p>
            <a:r>
              <a:rPr lang="sv-SE" dirty="0"/>
              <a:t>Kajsa Fougner</a:t>
            </a:r>
          </a:p>
          <a:p>
            <a:endParaRPr lang="sv-S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94272"/>
            <a:ext cx="3952875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12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type="body" sz="quarter" idx="10"/>
          </p:nvPr>
        </p:nvSpPr>
        <p:spPr>
          <a:xfrm>
            <a:off x="611999" y="2132856"/>
            <a:ext cx="7128353" cy="3673944"/>
          </a:xfrm>
        </p:spPr>
        <p:txBody>
          <a:bodyPr/>
          <a:lstStyle/>
          <a:p>
            <a:r>
              <a:rPr lang="sv-SE" dirty="0" smtClean="0"/>
              <a:t>Skogsindustrin </a:t>
            </a:r>
            <a:r>
              <a:rPr lang="sv-SE" dirty="0"/>
              <a:t>i Värmland – hur funkar det</a:t>
            </a:r>
            <a:r>
              <a:rPr lang="sv-SE" dirty="0" smtClean="0"/>
              <a:t>?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 smtClean="0"/>
              <a:t>Energieffektivisering </a:t>
            </a:r>
            <a:r>
              <a:rPr lang="sv-SE" dirty="0"/>
              <a:t>i </a:t>
            </a:r>
            <a:r>
              <a:rPr lang="sv-SE" dirty="0" smtClean="0"/>
              <a:t>skogsindustrin</a:t>
            </a:r>
          </a:p>
          <a:p>
            <a:pPr marL="0" indent="0">
              <a:buNone/>
            </a:pPr>
            <a:r>
              <a:rPr lang="sv-SE" dirty="0"/>
              <a:t>	</a:t>
            </a:r>
            <a:r>
              <a:rPr lang="sv-SE" dirty="0" smtClean="0"/>
              <a:t>Samma </a:t>
            </a:r>
            <a:r>
              <a:rPr lang="sv-SE" dirty="0"/>
              <a:t>mjölkkartong – mindre energiförbrukning</a:t>
            </a:r>
            <a:r>
              <a:rPr lang="sv-SE" dirty="0" smtClean="0"/>
              <a:t>!</a:t>
            </a:r>
            <a:endParaRPr lang="sv-SE" dirty="0"/>
          </a:p>
          <a:p>
            <a:endParaRPr lang="sv-SE" dirty="0" smtClean="0"/>
          </a:p>
          <a:p>
            <a:r>
              <a:rPr lang="sv-SE" dirty="0" smtClean="0"/>
              <a:t>Minimering </a:t>
            </a:r>
            <a:r>
              <a:rPr lang="sv-SE" dirty="0"/>
              <a:t>av fossila </a:t>
            </a:r>
            <a:r>
              <a:rPr lang="sv-SE" dirty="0" smtClean="0"/>
              <a:t>bränslen</a:t>
            </a:r>
          </a:p>
          <a:p>
            <a:pPr marL="0" indent="0">
              <a:buNone/>
            </a:pPr>
            <a:r>
              <a:rPr lang="sv-SE" dirty="0"/>
              <a:t>	</a:t>
            </a:r>
            <a:r>
              <a:rPr lang="sv-SE" dirty="0" smtClean="0"/>
              <a:t>Skogsindustrin </a:t>
            </a:r>
            <a:r>
              <a:rPr lang="sv-SE" dirty="0"/>
              <a:t>– snart fossilfri produktion</a:t>
            </a:r>
            <a:r>
              <a:rPr lang="sv-SE" dirty="0" smtClean="0"/>
              <a:t>?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 smtClean="0"/>
              <a:t>Hur </a:t>
            </a:r>
            <a:r>
              <a:rPr lang="sv-SE" dirty="0"/>
              <a:t>kan skogen och skogsindustrin bidra till en hållbar värld?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Agenda</a:t>
            </a:r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smtClean="0"/>
              <a:t>Skogsindustrin och hållbar utveckling</a:t>
            </a:r>
          </a:p>
          <a:p>
            <a:r>
              <a:rPr lang="sv-SE" dirty="0" smtClean="0"/>
              <a:t>Kajsa Fougner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5328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Papper</a:t>
            </a:r>
            <a:r>
              <a:rPr lang="en-US" dirty="0" smtClean="0"/>
              <a:t> </a:t>
            </a:r>
            <a:r>
              <a:rPr lang="en-US" dirty="0" err="1" smtClean="0"/>
              <a:t>och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Värmland</a:t>
            </a:r>
            <a:endParaRPr lang="en-US" sz="2400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Skogsindustrin och hållbar utveckling</a:t>
            </a:r>
          </a:p>
          <a:p>
            <a:r>
              <a:rPr lang="sv-SE" dirty="0"/>
              <a:t>Kajsa Fougner</a:t>
            </a:r>
          </a:p>
          <a:p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3843427" cy="43924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4860032" y="2492896"/>
            <a:ext cx="402315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”Föreliggande skrift belyser…</a:t>
            </a:r>
          </a:p>
          <a:p>
            <a:endParaRPr lang="sv-SE" dirty="0"/>
          </a:p>
          <a:p>
            <a:r>
              <a:rPr lang="sv-SE" dirty="0" smtClean="0"/>
              <a:t>…historien om den svenska välfärdens</a:t>
            </a:r>
          </a:p>
          <a:p>
            <a:r>
              <a:rPr lang="sv-SE" dirty="0" smtClean="0"/>
              <a:t>grunder. Det är på råvaran ur skogen, </a:t>
            </a:r>
          </a:p>
          <a:p>
            <a:r>
              <a:rPr lang="sv-SE" dirty="0" smtClean="0"/>
              <a:t>på människors uppfinningsrikedom </a:t>
            </a:r>
          </a:p>
          <a:p>
            <a:r>
              <a:rPr lang="sv-SE" dirty="0" smtClean="0"/>
              <a:t>och </a:t>
            </a:r>
            <a:r>
              <a:rPr lang="sv-SE" dirty="0" err="1" smtClean="0"/>
              <a:t>arbetssamhet</a:t>
            </a:r>
            <a:r>
              <a:rPr lang="sv-SE" dirty="0" smtClean="0"/>
              <a:t> den välfärden vilar.</a:t>
            </a:r>
          </a:p>
          <a:p>
            <a:endParaRPr lang="sv-SE" dirty="0"/>
          </a:p>
          <a:p>
            <a:r>
              <a:rPr lang="sv-SE" dirty="0" smtClean="0"/>
              <a:t>Den lärdomen är inte bara historisk.</a:t>
            </a:r>
          </a:p>
          <a:p>
            <a:endParaRPr lang="sv-SE" dirty="0"/>
          </a:p>
          <a:p>
            <a:r>
              <a:rPr lang="sv-SE" dirty="0" smtClean="0"/>
              <a:t>Den gäller också framgent.”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752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Gruvöns</a:t>
            </a:r>
            <a:r>
              <a:rPr lang="en-US" dirty="0" smtClean="0"/>
              <a:t> </a:t>
            </a:r>
            <a:r>
              <a:rPr lang="en-US" dirty="0" err="1" smtClean="0"/>
              <a:t>bruk</a:t>
            </a:r>
            <a:r>
              <a:rPr lang="en-US" dirty="0" smtClean="0"/>
              <a:t>, </a:t>
            </a:r>
            <a:r>
              <a:rPr lang="en-US" dirty="0" err="1" smtClean="0"/>
              <a:t>BillerudKorsnäs</a:t>
            </a:r>
            <a:endParaRPr lang="en-US" sz="2400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2" y="1552178"/>
            <a:ext cx="447675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336" y="2218615"/>
            <a:ext cx="5976664" cy="4639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889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Bäckhammars</a:t>
            </a:r>
            <a:r>
              <a:rPr lang="en-US" dirty="0" smtClean="0"/>
              <a:t> </a:t>
            </a:r>
            <a:r>
              <a:rPr lang="en-US" dirty="0" err="1" smtClean="0"/>
              <a:t>bruk</a:t>
            </a:r>
            <a:r>
              <a:rPr lang="en-US" dirty="0" smtClean="0"/>
              <a:t>, Nordic paper</a:t>
            </a:r>
            <a:endParaRPr lang="en-US" sz="2400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Skogsindustrin och hållbar utveckling</a:t>
            </a:r>
          </a:p>
          <a:p>
            <a:r>
              <a:rPr lang="sv-SE" dirty="0"/>
              <a:t>Kajsa Fougner</a:t>
            </a:r>
          </a:p>
          <a:p>
            <a:endParaRPr lang="sv-S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87" y="1628800"/>
            <a:ext cx="5527501" cy="415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38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Nordic paper </a:t>
            </a:r>
            <a:r>
              <a:rPr lang="en-US" dirty="0" err="1" smtClean="0"/>
              <a:t>Säffle</a:t>
            </a:r>
            <a:endParaRPr lang="en-US" sz="2400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Skogsindustrin och hållbar utveckling</a:t>
            </a:r>
          </a:p>
          <a:p>
            <a:r>
              <a:rPr lang="sv-SE" dirty="0"/>
              <a:t>Kajsa Fougner</a:t>
            </a:r>
          </a:p>
          <a:p>
            <a:endParaRPr lang="sv-SE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03" y="1844825"/>
            <a:ext cx="8153161" cy="388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853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12000" y="188640"/>
            <a:ext cx="7919996" cy="642376"/>
          </a:xfrm>
        </p:spPr>
        <p:txBody>
          <a:bodyPr/>
          <a:lstStyle/>
          <a:p>
            <a:r>
              <a:rPr lang="en-US" dirty="0" err="1"/>
              <a:t>P</a:t>
            </a:r>
            <a:r>
              <a:rPr lang="en-US" dirty="0" err="1" smtClean="0"/>
              <a:t>rocesserna</a:t>
            </a:r>
            <a:r>
              <a:rPr lang="en-US" dirty="0" smtClean="0"/>
              <a:t> vid </a:t>
            </a:r>
            <a:r>
              <a:rPr lang="en-US" dirty="0" err="1" smtClean="0"/>
              <a:t>Skoghalls</a:t>
            </a:r>
            <a:r>
              <a:rPr lang="en-US" dirty="0" smtClean="0"/>
              <a:t> </a:t>
            </a:r>
            <a:r>
              <a:rPr lang="en-US" dirty="0" err="1" smtClean="0"/>
              <a:t>bruk</a:t>
            </a:r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" y="984548"/>
            <a:ext cx="9144122" cy="5900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36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23528" y="2636912"/>
            <a:ext cx="8568952" cy="2376264"/>
          </a:xfrm>
        </p:spPr>
        <p:txBody>
          <a:bodyPr/>
          <a:lstStyle/>
          <a:p>
            <a:r>
              <a:rPr lang="sv-SE" dirty="0"/>
              <a:t>Energieffektivisering i skogsindustrin</a:t>
            </a:r>
            <a:br>
              <a:rPr lang="sv-SE" dirty="0"/>
            </a:br>
            <a:r>
              <a:rPr lang="sv-SE" dirty="0"/>
              <a:t>	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Samma </a:t>
            </a:r>
            <a:r>
              <a:rPr lang="sv-SE" dirty="0"/>
              <a:t>mjölkkartong – mindre energiförbrukning!</a:t>
            </a:r>
          </a:p>
        </p:txBody>
      </p:sp>
    </p:spTree>
    <p:extLst>
      <p:ext uri="{BB962C8B-B14F-4D97-AF65-F5344CB8AC3E}">
        <p14:creationId xmlns:p14="http://schemas.microsoft.com/office/powerpoint/2010/main" val="928147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Energikrävande</a:t>
            </a:r>
            <a:r>
              <a:rPr lang="en-US" dirty="0" smtClean="0"/>
              <a:t> </a:t>
            </a:r>
            <a:r>
              <a:rPr lang="en-US" dirty="0" err="1" smtClean="0"/>
              <a:t>områden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papperstillverkning</a:t>
            </a:r>
            <a:endParaRPr lang="en-US" sz="2400" noProof="0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6960" y="6097482"/>
            <a:ext cx="4133031" cy="512056"/>
          </a:xfrm>
        </p:spPr>
        <p:txBody>
          <a:bodyPr/>
          <a:lstStyle/>
          <a:p>
            <a:r>
              <a:rPr lang="sv-SE" dirty="0" smtClean="0"/>
              <a:t>Skogsindustrin och hållbar utveckling</a:t>
            </a:r>
          </a:p>
          <a:p>
            <a:r>
              <a:rPr lang="sv-SE" dirty="0" smtClean="0"/>
              <a:t>Kajsa Fougner</a:t>
            </a:r>
            <a:endParaRPr lang="sv-SE" dirty="0"/>
          </a:p>
        </p:txBody>
      </p:sp>
      <p:grpSp>
        <p:nvGrpSpPr>
          <p:cNvPr id="8" name="Group 7"/>
          <p:cNvGrpSpPr/>
          <p:nvPr/>
        </p:nvGrpSpPr>
        <p:grpSpPr>
          <a:xfrm>
            <a:off x="1619672" y="2636912"/>
            <a:ext cx="6912768" cy="1655329"/>
            <a:chOff x="139778" y="2653655"/>
            <a:chExt cx="5307742" cy="1523058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" r="74966"/>
            <a:stretch/>
          </p:blipFill>
          <p:spPr bwMode="auto">
            <a:xfrm>
              <a:off x="139778" y="2681288"/>
              <a:ext cx="2160000" cy="1495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525" r="1229"/>
            <a:stretch/>
          </p:blipFill>
          <p:spPr bwMode="auto">
            <a:xfrm>
              <a:off x="4367520" y="2653655"/>
              <a:ext cx="1080000" cy="1495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22" t="-1716" r="64840" b="1716"/>
            <a:stretch/>
          </p:blipFill>
          <p:spPr bwMode="auto">
            <a:xfrm>
              <a:off x="2267744" y="2653655"/>
              <a:ext cx="828000" cy="1495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99" r="25291"/>
            <a:stretch/>
          </p:blipFill>
          <p:spPr bwMode="auto">
            <a:xfrm>
              <a:off x="3131840" y="2665047"/>
              <a:ext cx="1260000" cy="1495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51520" y="3286725"/>
            <a:ext cx="136815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Malning +</a:t>
            </a:r>
            <a:endParaRPr lang="sv-SE" dirty="0"/>
          </a:p>
          <a:p>
            <a:r>
              <a:rPr lang="sv-SE" dirty="0" smtClean="0"/>
              <a:t>Kemikalier</a:t>
            </a:r>
            <a:endParaRPr lang="sv-SE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2420888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Massa</a:t>
            </a:r>
            <a:endParaRPr lang="sv-SE" dirty="0"/>
          </a:p>
        </p:txBody>
      </p:sp>
      <p:sp>
        <p:nvSpPr>
          <p:cNvPr id="13" name="Down Arrow 12"/>
          <p:cNvSpPr/>
          <p:nvPr/>
        </p:nvSpPr>
        <p:spPr>
          <a:xfrm>
            <a:off x="784547" y="2852936"/>
            <a:ext cx="288032" cy="289773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U-Turn Arrow 13"/>
          <p:cNvSpPr/>
          <p:nvPr/>
        </p:nvSpPr>
        <p:spPr>
          <a:xfrm rot="10800000" flipH="1">
            <a:off x="827584" y="3933056"/>
            <a:ext cx="1080120" cy="648072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6089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9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Energikrävande</a:t>
            </a:r>
            <a:r>
              <a:rPr lang="en-US" dirty="0" smtClean="0"/>
              <a:t> </a:t>
            </a:r>
            <a:r>
              <a:rPr lang="en-US" dirty="0" err="1" smtClean="0"/>
              <a:t>områden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papperstillverkning</a:t>
            </a:r>
            <a:endParaRPr lang="en-US" sz="2400" noProof="0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6960" y="6097482"/>
            <a:ext cx="4133031" cy="512056"/>
          </a:xfrm>
        </p:spPr>
        <p:txBody>
          <a:bodyPr/>
          <a:lstStyle/>
          <a:p>
            <a:r>
              <a:rPr lang="sv-SE" dirty="0" smtClean="0"/>
              <a:t>Skogsindustrin och hållbar utveckling</a:t>
            </a:r>
          </a:p>
          <a:p>
            <a:r>
              <a:rPr lang="sv-SE" dirty="0" smtClean="0"/>
              <a:t>Kajsa Fougner</a:t>
            </a:r>
            <a:endParaRPr lang="sv-SE" dirty="0"/>
          </a:p>
        </p:txBody>
      </p:sp>
      <p:grpSp>
        <p:nvGrpSpPr>
          <p:cNvPr id="8" name="Group 7"/>
          <p:cNvGrpSpPr/>
          <p:nvPr/>
        </p:nvGrpSpPr>
        <p:grpSpPr>
          <a:xfrm>
            <a:off x="1619672" y="2636912"/>
            <a:ext cx="6912768" cy="1655329"/>
            <a:chOff x="139778" y="2653655"/>
            <a:chExt cx="5307742" cy="1523058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" r="74966"/>
            <a:stretch/>
          </p:blipFill>
          <p:spPr bwMode="auto">
            <a:xfrm>
              <a:off x="139778" y="2681288"/>
              <a:ext cx="2160000" cy="1495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525" r="1229"/>
            <a:stretch/>
          </p:blipFill>
          <p:spPr bwMode="auto">
            <a:xfrm>
              <a:off x="4367520" y="2653655"/>
              <a:ext cx="1080000" cy="1495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22" t="-1716" r="64840" b="1716"/>
            <a:stretch/>
          </p:blipFill>
          <p:spPr bwMode="auto">
            <a:xfrm>
              <a:off x="2267744" y="2653655"/>
              <a:ext cx="828000" cy="1495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99" r="25291"/>
            <a:stretch/>
          </p:blipFill>
          <p:spPr bwMode="auto">
            <a:xfrm>
              <a:off x="3131840" y="2665047"/>
              <a:ext cx="1260000" cy="1495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51520" y="3286725"/>
            <a:ext cx="1368152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Malning +</a:t>
            </a:r>
            <a:endParaRPr lang="sv-SE" dirty="0"/>
          </a:p>
          <a:p>
            <a:r>
              <a:rPr lang="sv-SE" dirty="0" smtClean="0"/>
              <a:t>Kemikalier</a:t>
            </a:r>
            <a:endParaRPr lang="sv-SE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2420888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Massa</a:t>
            </a:r>
            <a:endParaRPr lang="sv-SE" dirty="0"/>
          </a:p>
        </p:txBody>
      </p:sp>
      <p:sp>
        <p:nvSpPr>
          <p:cNvPr id="13" name="Down Arrow 12"/>
          <p:cNvSpPr/>
          <p:nvPr/>
        </p:nvSpPr>
        <p:spPr>
          <a:xfrm>
            <a:off x="784547" y="2852936"/>
            <a:ext cx="288032" cy="289773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U-Turn Arrow 13"/>
          <p:cNvSpPr/>
          <p:nvPr/>
        </p:nvSpPr>
        <p:spPr>
          <a:xfrm rot="10800000" flipH="1">
            <a:off x="827584" y="3933056"/>
            <a:ext cx="1080120" cy="648072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6089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5147900"/>
            <a:ext cx="1345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Malning</a:t>
            </a:r>
          </a:p>
          <a:p>
            <a:r>
              <a:rPr lang="sv-SE" dirty="0" smtClean="0"/>
              <a:t>Elkrävande!</a:t>
            </a:r>
            <a:endParaRPr lang="sv-SE" dirty="0"/>
          </a:p>
        </p:txBody>
      </p:sp>
      <p:sp>
        <p:nvSpPr>
          <p:cNvPr id="16" name="TextBox 15"/>
          <p:cNvSpPr txBox="1"/>
          <p:nvPr/>
        </p:nvSpPr>
        <p:spPr>
          <a:xfrm>
            <a:off x="2627784" y="4510861"/>
            <a:ext cx="1345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Vakuum</a:t>
            </a:r>
          </a:p>
          <a:p>
            <a:r>
              <a:rPr lang="sv-SE" dirty="0" smtClean="0"/>
              <a:t>Elkrävande!</a:t>
            </a:r>
            <a:endParaRPr lang="sv-SE" dirty="0"/>
          </a:p>
        </p:txBody>
      </p:sp>
      <p:sp>
        <p:nvSpPr>
          <p:cNvPr id="17" name="TextBox 16"/>
          <p:cNvSpPr txBox="1"/>
          <p:nvPr/>
        </p:nvSpPr>
        <p:spPr>
          <a:xfrm>
            <a:off x="5580112" y="4509120"/>
            <a:ext cx="15478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Torkning =</a:t>
            </a:r>
          </a:p>
          <a:p>
            <a:r>
              <a:rPr lang="sv-SE" dirty="0" smtClean="0"/>
              <a:t>Mycket ånga!</a:t>
            </a:r>
          </a:p>
          <a:p>
            <a:endParaRPr lang="sv-SE" dirty="0"/>
          </a:p>
        </p:txBody>
      </p:sp>
      <p:sp>
        <p:nvSpPr>
          <p:cNvPr id="18" name="TextBox 17"/>
          <p:cNvSpPr txBox="1"/>
          <p:nvPr/>
        </p:nvSpPr>
        <p:spPr>
          <a:xfrm>
            <a:off x="3923928" y="5230941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Pressparti</a:t>
            </a:r>
          </a:p>
          <a:p>
            <a:r>
              <a:rPr lang="sv-SE" dirty="0" smtClean="0"/>
              <a:t>Hög torrhalt efter press viktig!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6868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Energieffektivisering</a:t>
            </a:r>
            <a:endParaRPr lang="en-US" sz="2400" noProof="0" dirty="0"/>
          </a:p>
        </p:txBody>
      </p:sp>
      <p:sp>
        <p:nvSpPr>
          <p:cNvPr id="4" name="Platshållare för innehåll 1"/>
          <p:cNvSpPr>
            <a:spLocks noGrp="1"/>
          </p:cNvSpPr>
          <p:nvPr>
            <p:ph type="body" sz="quarter" idx="10"/>
          </p:nvPr>
        </p:nvSpPr>
        <p:spPr>
          <a:xfrm>
            <a:off x="611999" y="2132856"/>
            <a:ext cx="7128353" cy="3673944"/>
          </a:xfrm>
        </p:spPr>
        <p:txBody>
          <a:bodyPr/>
          <a:lstStyle/>
          <a:p>
            <a:r>
              <a:rPr lang="en-US" dirty="0" err="1" smtClean="0"/>
              <a:t>Minska</a:t>
            </a:r>
            <a:r>
              <a:rPr lang="en-US" dirty="0" smtClean="0"/>
              <a:t> </a:t>
            </a:r>
            <a:r>
              <a:rPr lang="en-US" dirty="0" err="1" smtClean="0"/>
              <a:t>onödig</a:t>
            </a:r>
            <a:r>
              <a:rPr lang="en-US" dirty="0" smtClean="0"/>
              <a:t> </a:t>
            </a:r>
            <a:r>
              <a:rPr lang="en-US" dirty="0" err="1" smtClean="0"/>
              <a:t>energiförbrukning</a:t>
            </a:r>
            <a:r>
              <a:rPr lang="en-US" dirty="0" smtClean="0"/>
              <a:t> – “</a:t>
            </a:r>
            <a:r>
              <a:rPr lang="en-US" dirty="0" err="1" smtClean="0"/>
              <a:t>hushållning</a:t>
            </a:r>
            <a:r>
              <a:rPr lang="en-US" dirty="0" smtClean="0"/>
              <a:t> med </a:t>
            </a:r>
            <a:r>
              <a:rPr lang="en-US" dirty="0" err="1" smtClean="0"/>
              <a:t>resurser</a:t>
            </a:r>
            <a:r>
              <a:rPr lang="en-US" dirty="0" smtClean="0"/>
              <a:t>”</a:t>
            </a:r>
          </a:p>
          <a:p>
            <a:endParaRPr lang="en-US" dirty="0"/>
          </a:p>
          <a:p>
            <a:r>
              <a:rPr lang="en-US" dirty="0" smtClean="0"/>
              <a:t>Byte till </a:t>
            </a:r>
            <a:r>
              <a:rPr lang="en-US" dirty="0" err="1" smtClean="0"/>
              <a:t>mer</a:t>
            </a:r>
            <a:r>
              <a:rPr lang="en-US" dirty="0" smtClean="0"/>
              <a:t> </a:t>
            </a:r>
            <a:r>
              <a:rPr lang="en-US" dirty="0" err="1" smtClean="0"/>
              <a:t>effektiv</a:t>
            </a:r>
            <a:r>
              <a:rPr lang="en-US" dirty="0" smtClean="0"/>
              <a:t> </a:t>
            </a:r>
            <a:r>
              <a:rPr lang="en-US" dirty="0" err="1" smtClean="0"/>
              <a:t>utrustning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Öka</a:t>
            </a:r>
            <a:r>
              <a:rPr lang="en-US" dirty="0" smtClean="0"/>
              <a:t> </a:t>
            </a:r>
            <a:r>
              <a:rPr lang="en-US" dirty="0" err="1" smtClean="0"/>
              <a:t>återvinning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restströmmar</a:t>
            </a:r>
            <a:r>
              <a:rPr lang="en-US" dirty="0" smtClean="0"/>
              <a:t> </a:t>
            </a:r>
            <a:r>
              <a:rPr lang="en-US" dirty="0" err="1" smtClean="0"/>
              <a:t>och</a:t>
            </a:r>
            <a:r>
              <a:rPr lang="en-US" dirty="0" smtClean="0"/>
              <a:t> </a:t>
            </a:r>
            <a:r>
              <a:rPr lang="en-US" dirty="0" err="1" smtClean="0"/>
              <a:t>restvärme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/>
              <a:t>Systemlösningar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6960" y="6097482"/>
            <a:ext cx="4133031" cy="512056"/>
          </a:xfrm>
        </p:spPr>
        <p:txBody>
          <a:bodyPr/>
          <a:lstStyle/>
          <a:p>
            <a:r>
              <a:rPr lang="sv-SE" dirty="0" smtClean="0"/>
              <a:t>Skogsindustrin och hållbar utveckling</a:t>
            </a:r>
          </a:p>
          <a:p>
            <a:r>
              <a:rPr lang="sv-SE" dirty="0" smtClean="0"/>
              <a:t>Kajsa Fougner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175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noProof="0" dirty="0" err="1" smtClean="0"/>
              <a:t>Exempel</a:t>
            </a:r>
            <a:r>
              <a:rPr lang="en-US" sz="3200" dirty="0" smtClean="0"/>
              <a:t>:</a:t>
            </a:r>
            <a:br>
              <a:rPr lang="en-US" sz="3200" dirty="0" smtClean="0"/>
            </a:br>
            <a:r>
              <a:rPr lang="en-US" sz="3200" dirty="0" err="1" smtClean="0"/>
              <a:t>Skopress</a:t>
            </a:r>
            <a:r>
              <a:rPr lang="en-US" sz="3200" dirty="0" smtClean="0"/>
              <a:t> </a:t>
            </a:r>
            <a:r>
              <a:rPr lang="en-US" sz="3200" dirty="0" err="1" smtClean="0"/>
              <a:t>minskar</a:t>
            </a:r>
            <a:r>
              <a:rPr lang="en-US" sz="3200" dirty="0" smtClean="0"/>
              <a:t> </a:t>
            </a:r>
            <a:r>
              <a:rPr lang="en-US" sz="3200" dirty="0" err="1" smtClean="0"/>
              <a:t>energibehov</a:t>
            </a:r>
            <a:r>
              <a:rPr lang="en-US" sz="3200" dirty="0" smtClean="0"/>
              <a:t> </a:t>
            </a:r>
            <a:r>
              <a:rPr lang="en-US" sz="3200" dirty="0" err="1" smtClean="0"/>
              <a:t>för</a:t>
            </a:r>
            <a:r>
              <a:rPr lang="en-US" sz="3200" dirty="0" smtClean="0"/>
              <a:t> </a:t>
            </a:r>
            <a:r>
              <a:rPr lang="en-US" sz="3200" dirty="0" err="1" smtClean="0"/>
              <a:t>torkning</a:t>
            </a:r>
            <a:endParaRPr lang="en-US" sz="3200" noProof="0" dirty="0"/>
          </a:p>
        </p:txBody>
      </p:sp>
      <p:sp>
        <p:nvSpPr>
          <p:cNvPr id="4" name="Platshållare för innehåll 1"/>
          <p:cNvSpPr>
            <a:spLocks noGrp="1"/>
          </p:cNvSpPr>
          <p:nvPr>
            <p:ph type="body" sz="quarter" idx="10"/>
          </p:nvPr>
        </p:nvSpPr>
        <p:spPr>
          <a:xfrm>
            <a:off x="611999" y="2132856"/>
            <a:ext cx="7128353" cy="3673944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6960" y="6097482"/>
            <a:ext cx="4133031" cy="512056"/>
          </a:xfrm>
        </p:spPr>
        <p:txBody>
          <a:bodyPr/>
          <a:lstStyle/>
          <a:p>
            <a:r>
              <a:rPr lang="sv-SE" dirty="0" smtClean="0"/>
              <a:t>Skogsindustrin och hållbar utveckling</a:t>
            </a:r>
          </a:p>
          <a:p>
            <a:r>
              <a:rPr lang="sv-SE" dirty="0" smtClean="0"/>
              <a:t>Kajsa Fougner</a:t>
            </a:r>
            <a:endParaRPr lang="sv-SE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420888"/>
            <a:ext cx="4749833" cy="2693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1259632" y="3207648"/>
            <a:ext cx="792088" cy="722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Oval 8"/>
          <p:cNvSpPr/>
          <p:nvPr/>
        </p:nvSpPr>
        <p:spPr>
          <a:xfrm>
            <a:off x="1259632" y="3930392"/>
            <a:ext cx="792088" cy="722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8" name="Straight Connector 7"/>
          <p:cNvCxnSpPr/>
          <p:nvPr/>
        </p:nvCxnSpPr>
        <p:spPr>
          <a:xfrm>
            <a:off x="780976" y="3786376"/>
            <a:ext cx="69468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763688" y="3786376"/>
            <a:ext cx="792088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71600" y="5373216"/>
            <a:ext cx="266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Vanlig press – kort ”nyp”</a:t>
            </a:r>
            <a:endParaRPr lang="sv-SE" dirty="0"/>
          </a:p>
        </p:txBody>
      </p:sp>
      <p:sp>
        <p:nvSpPr>
          <p:cNvPr id="16" name="TextBox 15"/>
          <p:cNvSpPr txBox="1"/>
          <p:nvPr/>
        </p:nvSpPr>
        <p:spPr>
          <a:xfrm>
            <a:off x="3777300" y="5373216"/>
            <a:ext cx="4718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Skopress</a:t>
            </a:r>
            <a:r>
              <a:rPr lang="sv-SE" dirty="0" smtClean="0"/>
              <a:t> – förlängt ”nyp” tar bort mer vatten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3721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23528" y="2924944"/>
            <a:ext cx="8568952" cy="1230312"/>
          </a:xfrm>
        </p:spPr>
        <p:txBody>
          <a:bodyPr/>
          <a:lstStyle/>
          <a:p>
            <a:pPr lvl="0">
              <a:defRPr/>
            </a:pPr>
            <a:r>
              <a:rPr lang="en-GB" dirty="0" err="1" smtClean="0"/>
              <a:t>Skogsindustrin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Värmland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/>
              <a:t>	</a:t>
            </a:r>
            <a:r>
              <a:rPr lang="en-GB" dirty="0" smtClean="0"/>
              <a:t>				– </a:t>
            </a:r>
            <a:r>
              <a:rPr lang="en-GB" dirty="0" err="1" smtClean="0"/>
              <a:t>hur</a:t>
            </a:r>
            <a:r>
              <a:rPr lang="en-GB" dirty="0" smtClean="0"/>
              <a:t> </a:t>
            </a:r>
            <a:r>
              <a:rPr lang="en-GB" dirty="0" err="1" smtClean="0"/>
              <a:t>funkar</a:t>
            </a:r>
            <a:r>
              <a:rPr lang="en-GB" dirty="0" smtClean="0"/>
              <a:t> </a:t>
            </a:r>
            <a:r>
              <a:rPr lang="en-GB" dirty="0" err="1" smtClean="0"/>
              <a:t>det</a:t>
            </a:r>
            <a:r>
              <a:rPr lang="en-GB" dirty="0" smtClean="0"/>
              <a:t>?</a:t>
            </a:r>
            <a:endParaRPr lang="en-GB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522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noProof="0" dirty="0" err="1" smtClean="0"/>
              <a:t>Exempel</a:t>
            </a:r>
            <a:r>
              <a:rPr lang="en-US" sz="3200" dirty="0" smtClean="0"/>
              <a:t>:</a:t>
            </a:r>
            <a:br>
              <a:rPr lang="en-US" sz="3200" dirty="0" smtClean="0"/>
            </a:br>
            <a:r>
              <a:rPr lang="en-US" sz="3200" dirty="0" err="1"/>
              <a:t>Å</a:t>
            </a:r>
            <a:r>
              <a:rPr lang="en-US" sz="3200" dirty="0" err="1" smtClean="0"/>
              <a:t>tervinning</a:t>
            </a:r>
            <a:r>
              <a:rPr lang="en-US" sz="3200" dirty="0" smtClean="0"/>
              <a:t> </a:t>
            </a:r>
            <a:r>
              <a:rPr lang="en-US" sz="3200" dirty="0" err="1" smtClean="0"/>
              <a:t>av</a:t>
            </a:r>
            <a:r>
              <a:rPr lang="en-US" sz="3200" dirty="0" smtClean="0"/>
              <a:t> </a:t>
            </a:r>
            <a:r>
              <a:rPr lang="en-US" sz="3200" dirty="0" err="1" smtClean="0"/>
              <a:t>värme</a:t>
            </a:r>
            <a:r>
              <a:rPr lang="en-US" sz="3200" dirty="0" smtClean="0"/>
              <a:t> </a:t>
            </a:r>
            <a:r>
              <a:rPr lang="en-US" sz="3200" dirty="0" err="1" smtClean="0"/>
              <a:t>från</a:t>
            </a:r>
            <a:r>
              <a:rPr lang="en-US" sz="3200" dirty="0" smtClean="0"/>
              <a:t> </a:t>
            </a:r>
            <a:r>
              <a:rPr lang="en-US" sz="3200" dirty="0" err="1" smtClean="0"/>
              <a:t>torkluft</a:t>
            </a:r>
            <a:endParaRPr lang="en-US" sz="3200" noProof="0" dirty="0"/>
          </a:p>
        </p:txBody>
      </p:sp>
      <p:sp>
        <p:nvSpPr>
          <p:cNvPr id="4" name="Platshållare för innehåll 1"/>
          <p:cNvSpPr>
            <a:spLocks noGrp="1"/>
          </p:cNvSpPr>
          <p:nvPr>
            <p:ph type="body" sz="quarter" idx="10"/>
          </p:nvPr>
        </p:nvSpPr>
        <p:spPr>
          <a:xfrm>
            <a:off x="611999" y="2132856"/>
            <a:ext cx="7128353" cy="3673944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24080" y="2394600"/>
            <a:ext cx="5616624" cy="15121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Oval 2"/>
          <p:cNvSpPr/>
          <p:nvPr/>
        </p:nvSpPr>
        <p:spPr>
          <a:xfrm>
            <a:off x="1835696" y="2735208"/>
            <a:ext cx="432048" cy="4154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Oval 7"/>
          <p:cNvSpPr/>
          <p:nvPr/>
        </p:nvSpPr>
        <p:spPr>
          <a:xfrm>
            <a:off x="2123728" y="3183828"/>
            <a:ext cx="432048" cy="4154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Oval 8"/>
          <p:cNvSpPr/>
          <p:nvPr/>
        </p:nvSpPr>
        <p:spPr>
          <a:xfrm>
            <a:off x="2411760" y="2735208"/>
            <a:ext cx="432048" cy="4154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Oval 9"/>
          <p:cNvSpPr/>
          <p:nvPr/>
        </p:nvSpPr>
        <p:spPr>
          <a:xfrm>
            <a:off x="2699792" y="3183828"/>
            <a:ext cx="432048" cy="4154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Oval 14"/>
          <p:cNvSpPr/>
          <p:nvPr/>
        </p:nvSpPr>
        <p:spPr>
          <a:xfrm>
            <a:off x="3707904" y="2735208"/>
            <a:ext cx="432048" cy="4154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Oval 15"/>
          <p:cNvSpPr/>
          <p:nvPr/>
        </p:nvSpPr>
        <p:spPr>
          <a:xfrm>
            <a:off x="3995936" y="3183828"/>
            <a:ext cx="432048" cy="4154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Oval 16"/>
          <p:cNvSpPr/>
          <p:nvPr/>
        </p:nvSpPr>
        <p:spPr>
          <a:xfrm>
            <a:off x="4283968" y="2735208"/>
            <a:ext cx="432048" cy="4154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Oval 17"/>
          <p:cNvSpPr/>
          <p:nvPr/>
        </p:nvSpPr>
        <p:spPr>
          <a:xfrm>
            <a:off x="4572000" y="3183828"/>
            <a:ext cx="432048" cy="4154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Oval 18"/>
          <p:cNvSpPr/>
          <p:nvPr/>
        </p:nvSpPr>
        <p:spPr>
          <a:xfrm>
            <a:off x="5508104" y="2735208"/>
            <a:ext cx="432048" cy="4154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Oval 19"/>
          <p:cNvSpPr/>
          <p:nvPr/>
        </p:nvSpPr>
        <p:spPr>
          <a:xfrm>
            <a:off x="5796136" y="3183828"/>
            <a:ext cx="432048" cy="4154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Oval 20"/>
          <p:cNvSpPr/>
          <p:nvPr/>
        </p:nvSpPr>
        <p:spPr>
          <a:xfrm>
            <a:off x="6084168" y="2735208"/>
            <a:ext cx="432048" cy="4154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Oval 21"/>
          <p:cNvSpPr/>
          <p:nvPr/>
        </p:nvSpPr>
        <p:spPr>
          <a:xfrm>
            <a:off x="6372200" y="3183828"/>
            <a:ext cx="432048" cy="4154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Down Arrow 22"/>
          <p:cNvSpPr/>
          <p:nvPr/>
        </p:nvSpPr>
        <p:spPr>
          <a:xfrm flipV="1">
            <a:off x="2483768" y="3887336"/>
            <a:ext cx="288032" cy="9166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Rectangle 23"/>
          <p:cNvSpPr/>
          <p:nvPr/>
        </p:nvSpPr>
        <p:spPr>
          <a:xfrm>
            <a:off x="2411760" y="4149080"/>
            <a:ext cx="432048" cy="26174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Down Arrow 25"/>
          <p:cNvSpPr/>
          <p:nvPr/>
        </p:nvSpPr>
        <p:spPr>
          <a:xfrm flipV="1">
            <a:off x="2483768" y="1916832"/>
            <a:ext cx="288032" cy="4583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Down Arrow 29"/>
          <p:cNvSpPr/>
          <p:nvPr/>
        </p:nvSpPr>
        <p:spPr>
          <a:xfrm flipV="1">
            <a:off x="5724128" y="3913624"/>
            <a:ext cx="288032" cy="9166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Rectangle 30"/>
          <p:cNvSpPr/>
          <p:nvPr/>
        </p:nvSpPr>
        <p:spPr>
          <a:xfrm>
            <a:off x="5652120" y="4175368"/>
            <a:ext cx="432048" cy="26174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Down Arrow 31"/>
          <p:cNvSpPr/>
          <p:nvPr/>
        </p:nvSpPr>
        <p:spPr>
          <a:xfrm flipV="1">
            <a:off x="5724128" y="1943120"/>
            <a:ext cx="288032" cy="4583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TextBox 32"/>
          <p:cNvSpPr txBox="1"/>
          <p:nvPr/>
        </p:nvSpPr>
        <p:spPr>
          <a:xfrm>
            <a:off x="251520" y="5097958"/>
            <a:ext cx="755161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Torkpartiets cylindrar värms med ånga</a:t>
            </a:r>
          </a:p>
          <a:p>
            <a:r>
              <a:rPr lang="sv-SE" dirty="0" smtClean="0"/>
              <a:t>Ventilationsluft värms med ånga</a:t>
            </a:r>
          </a:p>
          <a:p>
            <a:r>
              <a:rPr lang="sv-SE" dirty="0" smtClean="0"/>
              <a:t>Värme som tillförs på en stor kartongmaskin kan vara ca 100 ton ånga/h!</a:t>
            </a:r>
          </a:p>
          <a:p>
            <a:endParaRPr lang="sv-SE" dirty="0"/>
          </a:p>
          <a:p>
            <a:r>
              <a:rPr lang="sv-SE" dirty="0" smtClean="0"/>
              <a:t>Motsvarar ca 50 000…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032" y="6093296"/>
            <a:ext cx="742888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949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ight Arrow 57"/>
          <p:cNvSpPr/>
          <p:nvPr/>
        </p:nvSpPr>
        <p:spPr>
          <a:xfrm flipH="1">
            <a:off x="1331201" y="2132856"/>
            <a:ext cx="1440160" cy="29222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2" name="Right Arrow 51"/>
          <p:cNvSpPr/>
          <p:nvPr/>
        </p:nvSpPr>
        <p:spPr>
          <a:xfrm flipH="1">
            <a:off x="1331201" y="2636912"/>
            <a:ext cx="1440160" cy="29222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395097" y="3283448"/>
            <a:ext cx="2376264" cy="0"/>
          </a:xfrm>
          <a:prstGeom prst="line">
            <a:avLst/>
          </a:prstGeom>
          <a:ln w="171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noProof="0" dirty="0" err="1" smtClean="0"/>
              <a:t>Exempel</a:t>
            </a:r>
            <a:r>
              <a:rPr lang="en-US" sz="3200" dirty="0" smtClean="0"/>
              <a:t>:</a:t>
            </a:r>
            <a:br>
              <a:rPr lang="en-US" sz="3200" dirty="0" smtClean="0"/>
            </a:br>
            <a:r>
              <a:rPr lang="en-US" sz="3200" dirty="0" err="1"/>
              <a:t>Å</a:t>
            </a:r>
            <a:r>
              <a:rPr lang="en-US" sz="3200" dirty="0" err="1" smtClean="0"/>
              <a:t>tervinning</a:t>
            </a:r>
            <a:r>
              <a:rPr lang="en-US" sz="3200" dirty="0" smtClean="0"/>
              <a:t> </a:t>
            </a:r>
            <a:r>
              <a:rPr lang="en-US" sz="3200" dirty="0" err="1" smtClean="0"/>
              <a:t>av</a:t>
            </a:r>
            <a:r>
              <a:rPr lang="en-US" sz="3200" dirty="0" smtClean="0"/>
              <a:t> </a:t>
            </a:r>
            <a:r>
              <a:rPr lang="en-US" sz="3200" dirty="0" err="1" smtClean="0"/>
              <a:t>värme</a:t>
            </a:r>
            <a:r>
              <a:rPr lang="en-US" sz="3200" dirty="0" smtClean="0"/>
              <a:t> </a:t>
            </a:r>
            <a:r>
              <a:rPr lang="en-US" sz="3200" dirty="0" err="1" smtClean="0"/>
              <a:t>från</a:t>
            </a:r>
            <a:r>
              <a:rPr lang="en-US" sz="3200" dirty="0" smtClean="0"/>
              <a:t> </a:t>
            </a:r>
            <a:r>
              <a:rPr lang="en-US" sz="3200" dirty="0" err="1" smtClean="0"/>
              <a:t>torkluft</a:t>
            </a:r>
            <a:endParaRPr lang="en-US" sz="3200" noProof="0" dirty="0"/>
          </a:p>
        </p:txBody>
      </p:sp>
      <p:sp>
        <p:nvSpPr>
          <p:cNvPr id="4" name="Platshållare för innehåll 1"/>
          <p:cNvSpPr>
            <a:spLocks noGrp="1"/>
          </p:cNvSpPr>
          <p:nvPr>
            <p:ph type="body" sz="quarter" idx="10"/>
          </p:nvPr>
        </p:nvSpPr>
        <p:spPr>
          <a:xfrm>
            <a:off x="107504" y="2275336"/>
            <a:ext cx="7128353" cy="3673944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019585" y="3656064"/>
            <a:ext cx="5616624" cy="15121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Oval 2"/>
          <p:cNvSpPr/>
          <p:nvPr/>
        </p:nvSpPr>
        <p:spPr>
          <a:xfrm>
            <a:off x="1331201" y="3996672"/>
            <a:ext cx="432048" cy="4154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Oval 7"/>
          <p:cNvSpPr/>
          <p:nvPr/>
        </p:nvSpPr>
        <p:spPr>
          <a:xfrm>
            <a:off x="1619233" y="4445292"/>
            <a:ext cx="432048" cy="4154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Oval 8"/>
          <p:cNvSpPr/>
          <p:nvPr/>
        </p:nvSpPr>
        <p:spPr>
          <a:xfrm>
            <a:off x="1907265" y="3996672"/>
            <a:ext cx="432048" cy="4154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Oval 9"/>
          <p:cNvSpPr/>
          <p:nvPr/>
        </p:nvSpPr>
        <p:spPr>
          <a:xfrm>
            <a:off x="2195297" y="4445292"/>
            <a:ext cx="432048" cy="4154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Oval 14"/>
          <p:cNvSpPr/>
          <p:nvPr/>
        </p:nvSpPr>
        <p:spPr>
          <a:xfrm>
            <a:off x="3203409" y="3996672"/>
            <a:ext cx="432048" cy="4154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Oval 15"/>
          <p:cNvSpPr/>
          <p:nvPr/>
        </p:nvSpPr>
        <p:spPr>
          <a:xfrm>
            <a:off x="3491441" y="4445292"/>
            <a:ext cx="432048" cy="4154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Oval 16"/>
          <p:cNvSpPr/>
          <p:nvPr/>
        </p:nvSpPr>
        <p:spPr>
          <a:xfrm>
            <a:off x="3779473" y="3996672"/>
            <a:ext cx="432048" cy="4154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Oval 17"/>
          <p:cNvSpPr/>
          <p:nvPr/>
        </p:nvSpPr>
        <p:spPr>
          <a:xfrm>
            <a:off x="4067505" y="4445292"/>
            <a:ext cx="432048" cy="4154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Oval 18"/>
          <p:cNvSpPr/>
          <p:nvPr/>
        </p:nvSpPr>
        <p:spPr>
          <a:xfrm>
            <a:off x="5003609" y="3996672"/>
            <a:ext cx="432048" cy="4154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Oval 19"/>
          <p:cNvSpPr/>
          <p:nvPr/>
        </p:nvSpPr>
        <p:spPr>
          <a:xfrm>
            <a:off x="5291641" y="4445292"/>
            <a:ext cx="432048" cy="4154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Oval 20"/>
          <p:cNvSpPr/>
          <p:nvPr/>
        </p:nvSpPr>
        <p:spPr>
          <a:xfrm>
            <a:off x="5579673" y="3996672"/>
            <a:ext cx="432048" cy="4154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Oval 21"/>
          <p:cNvSpPr/>
          <p:nvPr/>
        </p:nvSpPr>
        <p:spPr>
          <a:xfrm>
            <a:off x="5867705" y="4445292"/>
            <a:ext cx="432048" cy="4154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Down Arrow 22"/>
          <p:cNvSpPr/>
          <p:nvPr/>
        </p:nvSpPr>
        <p:spPr>
          <a:xfrm flipV="1">
            <a:off x="1979273" y="5175088"/>
            <a:ext cx="288032" cy="77419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Rectangle 23"/>
          <p:cNvSpPr/>
          <p:nvPr/>
        </p:nvSpPr>
        <p:spPr>
          <a:xfrm>
            <a:off x="1907265" y="5443688"/>
            <a:ext cx="432048" cy="26174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Down Arrow 25"/>
          <p:cNvSpPr/>
          <p:nvPr/>
        </p:nvSpPr>
        <p:spPr>
          <a:xfrm flipV="1">
            <a:off x="1979273" y="1772816"/>
            <a:ext cx="288032" cy="1863816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Rectangle 34"/>
          <p:cNvSpPr/>
          <p:nvPr/>
        </p:nvSpPr>
        <p:spPr>
          <a:xfrm>
            <a:off x="1835257" y="3067424"/>
            <a:ext cx="5760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1835257" y="3067424"/>
            <a:ext cx="576064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34946" y="3198296"/>
            <a:ext cx="0" cy="2750984"/>
          </a:xfrm>
          <a:prstGeom prst="line">
            <a:avLst/>
          </a:prstGeom>
          <a:ln w="171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434946" y="5875736"/>
            <a:ext cx="1688344" cy="0"/>
          </a:xfrm>
          <a:prstGeom prst="line">
            <a:avLst/>
          </a:prstGeom>
          <a:ln w="171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1835257" y="2564904"/>
            <a:ext cx="5760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1835257" y="2564904"/>
            <a:ext cx="576064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1835257" y="2060848"/>
            <a:ext cx="5760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1835257" y="2060848"/>
            <a:ext cx="576064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 flipH="1">
            <a:off x="4931601" y="1772816"/>
            <a:ext cx="2376264" cy="4176464"/>
            <a:chOff x="5652120" y="1772816"/>
            <a:chExt cx="2376264" cy="4176464"/>
          </a:xfrm>
        </p:grpSpPr>
        <p:sp>
          <p:nvSpPr>
            <p:cNvPr id="59" name="Right Arrow 58"/>
            <p:cNvSpPr/>
            <p:nvPr/>
          </p:nvSpPr>
          <p:spPr>
            <a:xfrm flipH="1">
              <a:off x="6588224" y="2132856"/>
              <a:ext cx="1440160" cy="292228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0" name="Right Arrow 59"/>
            <p:cNvSpPr/>
            <p:nvPr/>
          </p:nvSpPr>
          <p:spPr>
            <a:xfrm flipH="1">
              <a:off x="6588224" y="2636912"/>
              <a:ext cx="1440160" cy="292228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61" name="Straight Connector 60"/>
            <p:cNvCxnSpPr/>
            <p:nvPr/>
          </p:nvCxnSpPr>
          <p:spPr>
            <a:xfrm flipH="1">
              <a:off x="5652120" y="3283448"/>
              <a:ext cx="2376264" cy="0"/>
            </a:xfrm>
            <a:prstGeom prst="line">
              <a:avLst/>
            </a:prstGeom>
            <a:ln w="171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Down Arrow 62"/>
            <p:cNvSpPr/>
            <p:nvPr/>
          </p:nvSpPr>
          <p:spPr>
            <a:xfrm flipV="1">
              <a:off x="7236296" y="5175088"/>
              <a:ext cx="288032" cy="774192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164288" y="5443688"/>
              <a:ext cx="432048" cy="26174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5" name="Down Arrow 64"/>
            <p:cNvSpPr/>
            <p:nvPr/>
          </p:nvSpPr>
          <p:spPr>
            <a:xfrm flipV="1">
              <a:off x="7236296" y="1772816"/>
              <a:ext cx="288032" cy="1863816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092280" y="3067424"/>
              <a:ext cx="576064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67" name="Straight Connector 66"/>
            <p:cNvCxnSpPr/>
            <p:nvPr/>
          </p:nvCxnSpPr>
          <p:spPr>
            <a:xfrm flipV="1">
              <a:off x="7092280" y="3067424"/>
              <a:ext cx="576064" cy="4320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5691969" y="3198296"/>
              <a:ext cx="0" cy="2750984"/>
            </a:xfrm>
            <a:prstGeom prst="line">
              <a:avLst/>
            </a:prstGeom>
            <a:ln w="171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5691969" y="5875736"/>
              <a:ext cx="1688344" cy="0"/>
            </a:xfrm>
            <a:prstGeom prst="line">
              <a:avLst/>
            </a:prstGeom>
            <a:ln w="171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tangle 69"/>
            <p:cNvSpPr/>
            <p:nvPr/>
          </p:nvSpPr>
          <p:spPr>
            <a:xfrm>
              <a:off x="7092280" y="2564904"/>
              <a:ext cx="576064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71" name="Straight Connector 70"/>
            <p:cNvCxnSpPr/>
            <p:nvPr/>
          </p:nvCxnSpPr>
          <p:spPr>
            <a:xfrm flipV="1">
              <a:off x="7092280" y="2564904"/>
              <a:ext cx="576064" cy="4320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>
            <a:xfrm>
              <a:off x="7092280" y="2060848"/>
              <a:ext cx="576064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73" name="Straight Connector 72"/>
            <p:cNvCxnSpPr/>
            <p:nvPr/>
          </p:nvCxnSpPr>
          <p:spPr>
            <a:xfrm flipV="1">
              <a:off x="7092280" y="2060848"/>
              <a:ext cx="576064" cy="4320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TextBox 73"/>
          <p:cNvSpPr txBox="1"/>
          <p:nvPr/>
        </p:nvSpPr>
        <p:spPr>
          <a:xfrm>
            <a:off x="6423844" y="2627620"/>
            <a:ext cx="2612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Varmt processvatten</a:t>
            </a:r>
            <a:endParaRPr lang="sv-SE" dirty="0"/>
          </a:p>
        </p:txBody>
      </p:sp>
      <p:sp>
        <p:nvSpPr>
          <p:cNvPr id="76" name="TextBox 75"/>
          <p:cNvSpPr txBox="1"/>
          <p:nvPr/>
        </p:nvSpPr>
        <p:spPr>
          <a:xfrm>
            <a:off x="6444208" y="1916832"/>
            <a:ext cx="2612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Varmt glykolvatten som värmer ventilationsluft</a:t>
            </a:r>
          </a:p>
        </p:txBody>
      </p:sp>
    </p:spTree>
    <p:extLst>
      <p:ext uri="{BB962C8B-B14F-4D97-AF65-F5344CB8AC3E}">
        <p14:creationId xmlns:p14="http://schemas.microsoft.com/office/powerpoint/2010/main" val="158706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noProof="0" dirty="0" err="1" smtClean="0"/>
              <a:t>Exempel</a:t>
            </a:r>
            <a:r>
              <a:rPr lang="en-US" sz="3200" dirty="0" smtClean="0"/>
              <a:t>:</a:t>
            </a:r>
            <a:br>
              <a:rPr lang="en-US" sz="3200" dirty="0" smtClean="0"/>
            </a:br>
            <a:r>
              <a:rPr lang="en-US" sz="3200" dirty="0" err="1" smtClean="0"/>
              <a:t>Minska</a:t>
            </a:r>
            <a:r>
              <a:rPr lang="en-US" sz="3200" dirty="0" smtClean="0"/>
              <a:t> </a:t>
            </a:r>
            <a:r>
              <a:rPr lang="en-US" sz="3200" dirty="0" err="1" smtClean="0"/>
              <a:t>elförbrukning</a:t>
            </a:r>
            <a:r>
              <a:rPr lang="en-US" sz="3200" dirty="0" smtClean="0"/>
              <a:t> vid </a:t>
            </a:r>
            <a:r>
              <a:rPr lang="en-US" sz="3200" dirty="0" err="1" smtClean="0"/>
              <a:t>raffinering</a:t>
            </a:r>
            <a:endParaRPr lang="en-US" sz="3200" noProof="0" dirty="0"/>
          </a:p>
        </p:txBody>
      </p:sp>
      <p:sp>
        <p:nvSpPr>
          <p:cNvPr id="4" name="Platshållare för innehåll 1"/>
          <p:cNvSpPr>
            <a:spLocks noGrp="1"/>
          </p:cNvSpPr>
          <p:nvPr>
            <p:ph type="body" sz="quarter" idx="10"/>
          </p:nvPr>
        </p:nvSpPr>
        <p:spPr>
          <a:xfrm>
            <a:off x="611999" y="2132856"/>
            <a:ext cx="3887993" cy="3673944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6960" y="6097482"/>
            <a:ext cx="4133031" cy="512056"/>
          </a:xfrm>
        </p:spPr>
        <p:txBody>
          <a:bodyPr/>
          <a:lstStyle/>
          <a:p>
            <a:r>
              <a:rPr lang="sv-SE" dirty="0" smtClean="0"/>
              <a:t>Skogsindustrin och hållbar utveckling</a:t>
            </a:r>
          </a:p>
          <a:p>
            <a:r>
              <a:rPr lang="sv-SE" dirty="0" smtClean="0"/>
              <a:t>Kajsa Fougner</a:t>
            </a:r>
            <a:endParaRPr lang="sv-SE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800" y="2132856"/>
            <a:ext cx="2624112" cy="350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4008" y="2420888"/>
            <a:ext cx="38879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Utveckling av segment till raffinörer/ kvarnar </a:t>
            </a:r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r>
              <a:rPr lang="sv-SE" dirty="0" smtClean="0"/>
              <a:t>Lägre elförbrukning</a:t>
            </a:r>
            <a:endParaRPr lang="sv-SE" dirty="0"/>
          </a:p>
        </p:txBody>
      </p:sp>
      <p:sp>
        <p:nvSpPr>
          <p:cNvPr id="3" name="Right Arrow 2"/>
          <p:cNvSpPr/>
          <p:nvPr/>
        </p:nvSpPr>
        <p:spPr>
          <a:xfrm>
            <a:off x="4769991" y="3298051"/>
            <a:ext cx="450081" cy="2749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923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23528" y="2636912"/>
            <a:ext cx="8568952" cy="2376264"/>
          </a:xfrm>
        </p:spPr>
        <p:txBody>
          <a:bodyPr/>
          <a:lstStyle/>
          <a:p>
            <a:r>
              <a:rPr lang="sv-SE" dirty="0"/>
              <a:t>Minimering av fossila bränslen</a:t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Skogsindustrin </a:t>
            </a:r>
            <a:r>
              <a:rPr lang="sv-SE" dirty="0"/>
              <a:t>– snart fossilfri produktion?</a:t>
            </a:r>
          </a:p>
        </p:txBody>
      </p:sp>
    </p:spTree>
    <p:extLst>
      <p:ext uri="{BB962C8B-B14F-4D97-AF65-F5344CB8AC3E}">
        <p14:creationId xmlns:p14="http://schemas.microsoft.com/office/powerpoint/2010/main" val="27526323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Varför</a:t>
            </a:r>
            <a:r>
              <a:rPr lang="en-US" noProof="0" dirty="0" smtClean="0"/>
              <a:t> </a:t>
            </a:r>
            <a:r>
              <a:rPr lang="en-US" noProof="0" dirty="0" err="1" smtClean="0"/>
              <a:t>används</a:t>
            </a:r>
            <a:r>
              <a:rPr lang="en-US" dirty="0"/>
              <a:t> </a:t>
            </a:r>
            <a:r>
              <a:rPr lang="en-US" dirty="0" err="1" smtClean="0"/>
              <a:t>olja</a:t>
            </a:r>
            <a:r>
              <a:rPr lang="en-US" dirty="0" smtClean="0"/>
              <a:t>?</a:t>
            </a:r>
            <a:endParaRPr lang="en-US" sz="2400" noProof="0" dirty="0"/>
          </a:p>
        </p:txBody>
      </p:sp>
      <p:sp>
        <p:nvSpPr>
          <p:cNvPr id="4" name="Platshållare för innehåll 1"/>
          <p:cNvSpPr>
            <a:spLocks noGrp="1"/>
          </p:cNvSpPr>
          <p:nvPr>
            <p:ph type="body" sz="quarter" idx="10"/>
          </p:nvPr>
        </p:nvSpPr>
        <p:spPr>
          <a:xfrm>
            <a:off x="611999" y="2132856"/>
            <a:ext cx="7128353" cy="3673944"/>
          </a:xfrm>
        </p:spPr>
        <p:txBody>
          <a:bodyPr/>
          <a:lstStyle/>
          <a:p>
            <a:r>
              <a:rPr lang="en-US" dirty="0" smtClean="0"/>
              <a:t>Vid </a:t>
            </a:r>
            <a:r>
              <a:rPr lang="en-US" dirty="0" err="1" smtClean="0"/>
              <a:t>stopp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massabruket</a:t>
            </a:r>
            <a:r>
              <a:rPr lang="en-US" dirty="0" smtClean="0"/>
              <a:t> </a:t>
            </a:r>
            <a:r>
              <a:rPr lang="en-US" dirty="0" err="1" smtClean="0"/>
              <a:t>och</a:t>
            </a:r>
            <a:r>
              <a:rPr lang="en-US" dirty="0" smtClean="0"/>
              <a:t> </a:t>
            </a:r>
            <a:r>
              <a:rPr lang="en-US" dirty="0" err="1" smtClean="0"/>
              <a:t>övriga</a:t>
            </a:r>
            <a:r>
              <a:rPr lang="en-US" dirty="0" smtClean="0"/>
              <a:t> </a:t>
            </a:r>
            <a:r>
              <a:rPr lang="en-US" dirty="0" err="1" smtClean="0"/>
              <a:t>fabriken</a:t>
            </a:r>
            <a:r>
              <a:rPr lang="en-US" dirty="0" smtClean="0"/>
              <a:t> </a:t>
            </a:r>
            <a:r>
              <a:rPr lang="en-US" dirty="0" err="1" smtClean="0"/>
              <a:t>ska</a:t>
            </a:r>
            <a:r>
              <a:rPr lang="en-US" dirty="0" smtClean="0"/>
              <a:t> </a:t>
            </a:r>
            <a:r>
              <a:rPr lang="en-US" dirty="0" err="1" smtClean="0"/>
              <a:t>producera</a:t>
            </a:r>
            <a:r>
              <a:rPr lang="en-US" dirty="0" smtClean="0"/>
              <a:t> – </a:t>
            </a:r>
            <a:r>
              <a:rPr lang="en-US" dirty="0" err="1" smtClean="0"/>
              <a:t>mycket</a:t>
            </a:r>
            <a:r>
              <a:rPr lang="en-US" dirty="0" smtClean="0"/>
              <a:t> </a:t>
            </a:r>
            <a:r>
              <a:rPr lang="en-US" dirty="0" err="1" smtClean="0"/>
              <a:t>energi</a:t>
            </a:r>
            <a:r>
              <a:rPr lang="en-US" dirty="0" smtClean="0"/>
              <a:t> </a:t>
            </a:r>
            <a:r>
              <a:rPr lang="en-US" dirty="0" err="1" smtClean="0"/>
              <a:t>behövs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Gammal</a:t>
            </a:r>
            <a:r>
              <a:rPr lang="en-US" dirty="0" smtClean="0"/>
              <a:t> </a:t>
            </a:r>
            <a:r>
              <a:rPr lang="en-US" dirty="0" err="1" smtClean="0"/>
              <a:t>utrustning</a:t>
            </a:r>
            <a:r>
              <a:rPr lang="en-US" dirty="0" smtClean="0"/>
              <a:t> - </a:t>
            </a:r>
            <a:r>
              <a:rPr lang="en-US" dirty="0" err="1" smtClean="0"/>
              <a:t>mesaugnar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6960" y="6097482"/>
            <a:ext cx="4133031" cy="512056"/>
          </a:xfrm>
        </p:spPr>
        <p:txBody>
          <a:bodyPr/>
          <a:lstStyle/>
          <a:p>
            <a:r>
              <a:rPr lang="sv-SE" dirty="0" smtClean="0"/>
              <a:t>Skogsindustrin och hållbar utveckling</a:t>
            </a:r>
          </a:p>
          <a:p>
            <a:r>
              <a:rPr lang="sv-SE" dirty="0" smtClean="0"/>
              <a:t>Kajsa Fougner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1505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Användning</a:t>
            </a:r>
            <a:r>
              <a:rPr lang="en-US" noProof="0" dirty="0" smtClean="0"/>
              <a:t> </a:t>
            </a:r>
            <a:r>
              <a:rPr lang="en-US" noProof="0" dirty="0" err="1" smtClean="0"/>
              <a:t>av</a:t>
            </a:r>
            <a:r>
              <a:rPr lang="en-US" noProof="0" dirty="0" smtClean="0"/>
              <a:t> </a:t>
            </a:r>
            <a:r>
              <a:rPr lang="en-US" noProof="0" dirty="0" err="1" smtClean="0"/>
              <a:t>olja</a:t>
            </a:r>
            <a:r>
              <a:rPr lang="en-US" noProof="0" dirty="0" smtClean="0"/>
              <a:t> </a:t>
            </a:r>
            <a:r>
              <a:rPr lang="en-US" noProof="0" dirty="0" err="1" smtClean="0"/>
              <a:t>minskar</a:t>
            </a:r>
            <a:endParaRPr lang="en-US" sz="2400" noProof="0" dirty="0"/>
          </a:p>
        </p:txBody>
      </p:sp>
      <p:sp>
        <p:nvSpPr>
          <p:cNvPr id="4" name="Platshållare för innehåll 1"/>
          <p:cNvSpPr>
            <a:spLocks noGrp="1"/>
          </p:cNvSpPr>
          <p:nvPr>
            <p:ph type="body" sz="quarter" idx="10"/>
          </p:nvPr>
        </p:nvSpPr>
        <p:spPr>
          <a:xfrm>
            <a:off x="828023" y="5155656"/>
            <a:ext cx="7128353" cy="1081656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Skogsindustrierna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dirty="0" err="1" smtClean="0"/>
              <a:t>Energiförbrukning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- </a:t>
            </a:r>
            <a:r>
              <a:rPr lang="en-US" dirty="0" err="1" smtClean="0"/>
              <a:t>och</a:t>
            </a:r>
            <a:r>
              <a:rPr lang="en-US" dirty="0" smtClean="0"/>
              <a:t> </a:t>
            </a:r>
            <a:r>
              <a:rPr lang="en-US" dirty="0" err="1" smtClean="0"/>
              <a:t>pappersindustrin</a:t>
            </a:r>
            <a:r>
              <a:rPr lang="en-US" dirty="0" smtClean="0"/>
              <a:t> 2011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20614"/>
            <a:ext cx="5233132" cy="3048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6960" y="6097482"/>
            <a:ext cx="4133031" cy="512056"/>
          </a:xfrm>
        </p:spPr>
        <p:txBody>
          <a:bodyPr/>
          <a:lstStyle/>
          <a:p>
            <a:r>
              <a:rPr lang="sv-SE" dirty="0" smtClean="0"/>
              <a:t>Skogsindustrin och hållbar utveckling</a:t>
            </a:r>
          </a:p>
          <a:p>
            <a:r>
              <a:rPr lang="sv-SE" dirty="0" smtClean="0"/>
              <a:t>Kajsa Fougner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724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Vad</a:t>
            </a:r>
            <a:r>
              <a:rPr lang="en-US" noProof="0" dirty="0" smtClean="0"/>
              <a:t> </a:t>
            </a:r>
            <a:r>
              <a:rPr lang="en-US" noProof="0" dirty="0" err="1" smtClean="0"/>
              <a:t>kan</a:t>
            </a:r>
            <a:r>
              <a:rPr lang="en-US" noProof="0" dirty="0" smtClean="0"/>
              <a:t> </a:t>
            </a:r>
            <a:r>
              <a:rPr lang="en-US" noProof="0" dirty="0" err="1" smtClean="0"/>
              <a:t>bruken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göra</a:t>
            </a:r>
            <a:r>
              <a:rPr lang="en-US" noProof="0" dirty="0" smtClean="0"/>
              <a:t> </a:t>
            </a:r>
            <a:r>
              <a:rPr lang="en-US" noProof="0" dirty="0" err="1" smtClean="0"/>
              <a:t>för</a:t>
            </a:r>
            <a:r>
              <a:rPr lang="en-US" noProof="0" dirty="0" smtClean="0"/>
              <a:t> </a:t>
            </a:r>
            <a:r>
              <a:rPr lang="en-US" noProof="0" dirty="0" err="1" smtClean="0"/>
              <a:t>att</a:t>
            </a:r>
            <a:r>
              <a:rPr lang="en-US" noProof="0" dirty="0" smtClean="0"/>
              <a:t> </a:t>
            </a:r>
            <a:r>
              <a:rPr lang="en-US" noProof="0" dirty="0" err="1" smtClean="0"/>
              <a:t>minska</a:t>
            </a:r>
            <a:r>
              <a:rPr lang="en-US" noProof="0" dirty="0" smtClean="0"/>
              <a:t> </a:t>
            </a:r>
            <a:r>
              <a:rPr lang="en-US" noProof="0" dirty="0" err="1" smtClean="0"/>
              <a:t>oljeförbrukning</a:t>
            </a:r>
            <a:r>
              <a:rPr lang="en-US" noProof="0" dirty="0" smtClean="0"/>
              <a:t>?</a:t>
            </a:r>
            <a:endParaRPr lang="en-US" sz="2400" noProof="0" dirty="0"/>
          </a:p>
        </p:txBody>
      </p:sp>
      <p:sp>
        <p:nvSpPr>
          <p:cNvPr id="4" name="Platshållare för innehåll 1"/>
          <p:cNvSpPr>
            <a:spLocks noGrp="1"/>
          </p:cNvSpPr>
          <p:nvPr>
            <p:ph type="body" sz="quarter" idx="10"/>
          </p:nvPr>
        </p:nvSpPr>
        <p:spPr>
          <a:xfrm>
            <a:off x="611999" y="2420888"/>
            <a:ext cx="7128353" cy="2376264"/>
          </a:xfrm>
        </p:spPr>
        <p:txBody>
          <a:bodyPr/>
          <a:lstStyle/>
          <a:p>
            <a:r>
              <a:rPr lang="en-US" dirty="0" err="1" smtClean="0"/>
              <a:t>Minska</a:t>
            </a:r>
            <a:r>
              <a:rPr lang="en-US" dirty="0" smtClean="0"/>
              <a:t> </a:t>
            </a:r>
            <a:r>
              <a:rPr lang="en-US" dirty="0" err="1" smtClean="0"/>
              <a:t>ångförbrukning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Genom</a:t>
            </a:r>
            <a:r>
              <a:rPr lang="en-US" dirty="0" smtClean="0"/>
              <a:t> </a:t>
            </a:r>
            <a:r>
              <a:rPr lang="en-US" dirty="0" err="1" smtClean="0"/>
              <a:t>ombyggnad</a:t>
            </a:r>
            <a:r>
              <a:rPr lang="en-US" dirty="0" smtClean="0"/>
              <a:t> </a:t>
            </a:r>
            <a:r>
              <a:rPr lang="en-US" dirty="0" err="1" smtClean="0"/>
              <a:t>möjliggöra</a:t>
            </a:r>
            <a:r>
              <a:rPr lang="en-US" dirty="0" smtClean="0"/>
              <a:t> </a:t>
            </a:r>
            <a:r>
              <a:rPr lang="en-US" dirty="0" err="1" smtClean="0"/>
              <a:t>ökad</a:t>
            </a:r>
            <a:r>
              <a:rPr lang="en-US" dirty="0" smtClean="0"/>
              <a:t> </a:t>
            </a:r>
            <a:r>
              <a:rPr lang="en-US" dirty="0" err="1" smtClean="0"/>
              <a:t>användning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andra</a:t>
            </a:r>
            <a:r>
              <a:rPr lang="en-US" dirty="0" smtClean="0"/>
              <a:t> </a:t>
            </a:r>
            <a:r>
              <a:rPr lang="en-US" dirty="0" err="1" smtClean="0"/>
              <a:t>bränslen</a:t>
            </a:r>
            <a:r>
              <a:rPr lang="en-US" dirty="0" smtClean="0"/>
              <a:t>, t ex </a:t>
            </a:r>
            <a:r>
              <a:rPr lang="en-US" dirty="0" err="1" smtClean="0"/>
              <a:t>biobränslen</a:t>
            </a:r>
            <a:r>
              <a:rPr lang="en-US" dirty="0" smtClean="0"/>
              <a:t> </a:t>
            </a:r>
            <a:r>
              <a:rPr lang="en-US" dirty="0" err="1" smtClean="0"/>
              <a:t>eller</a:t>
            </a:r>
            <a:r>
              <a:rPr lang="en-US" dirty="0" smtClean="0"/>
              <a:t> pellets, lignin, </a:t>
            </a:r>
            <a:r>
              <a:rPr lang="en-US" dirty="0" err="1" smtClean="0"/>
              <a:t>förgasad</a:t>
            </a:r>
            <a:r>
              <a:rPr lang="en-US" dirty="0" smtClean="0"/>
              <a:t> </a:t>
            </a:r>
            <a:r>
              <a:rPr lang="en-US" dirty="0" err="1" smtClean="0"/>
              <a:t>biomassa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Bioolja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6960" y="6097482"/>
            <a:ext cx="4133031" cy="512056"/>
          </a:xfrm>
        </p:spPr>
        <p:txBody>
          <a:bodyPr/>
          <a:lstStyle/>
          <a:p>
            <a:r>
              <a:rPr lang="sv-SE" dirty="0" smtClean="0"/>
              <a:t>Skogsindustrin och hållbar utveckling</a:t>
            </a:r>
          </a:p>
          <a:p>
            <a:r>
              <a:rPr lang="sv-SE" dirty="0" smtClean="0"/>
              <a:t>Kajsa Fougner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3025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Förgasning</a:t>
            </a:r>
            <a:endParaRPr lang="en-US" sz="2400" noProof="0" dirty="0"/>
          </a:p>
        </p:txBody>
      </p:sp>
      <p:sp>
        <p:nvSpPr>
          <p:cNvPr id="4" name="Platshållare för innehåll 1"/>
          <p:cNvSpPr>
            <a:spLocks noGrp="1"/>
          </p:cNvSpPr>
          <p:nvPr>
            <p:ph type="body" sz="quarter" idx="10"/>
          </p:nvPr>
        </p:nvSpPr>
        <p:spPr>
          <a:xfrm>
            <a:off x="611999" y="1772816"/>
            <a:ext cx="2951889" cy="3673944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Förgasning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biomassa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till </a:t>
            </a:r>
            <a:r>
              <a:rPr lang="en-US" dirty="0" err="1" smtClean="0"/>
              <a:t>brännbar</a:t>
            </a:r>
            <a:r>
              <a:rPr lang="en-US" dirty="0" smtClean="0"/>
              <a:t> </a:t>
            </a:r>
            <a:r>
              <a:rPr lang="en-US" dirty="0" err="1" smtClean="0"/>
              <a:t>syntesgas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Exempel</a:t>
            </a:r>
            <a:r>
              <a:rPr lang="en-US" dirty="0" smtClean="0"/>
              <a:t> BFB, </a:t>
            </a:r>
            <a:r>
              <a:rPr lang="en-US" dirty="0" err="1" smtClean="0"/>
              <a:t>CFBreaktor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6960" y="6097482"/>
            <a:ext cx="4133031" cy="512056"/>
          </a:xfrm>
        </p:spPr>
        <p:txBody>
          <a:bodyPr/>
          <a:lstStyle/>
          <a:p>
            <a:r>
              <a:rPr lang="sv-SE" dirty="0" smtClean="0"/>
              <a:t>Skogsindustrin och hållbar utveckling</a:t>
            </a:r>
          </a:p>
          <a:p>
            <a:r>
              <a:rPr lang="sv-SE" dirty="0" smtClean="0"/>
              <a:t>Kajsa Fougner</a:t>
            </a:r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24744"/>
            <a:ext cx="5637553" cy="4226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latshållare för innehåll 1"/>
          <p:cNvSpPr>
            <a:spLocks noGrp="1"/>
          </p:cNvSpPr>
          <p:nvPr>
            <p:ph type="body" sz="quarter" idx="10"/>
          </p:nvPr>
        </p:nvSpPr>
        <p:spPr>
          <a:xfrm>
            <a:off x="4355976" y="5371680"/>
            <a:ext cx="4176025" cy="50559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Bild</a:t>
            </a:r>
            <a:r>
              <a:rPr lang="en-US" dirty="0" smtClean="0"/>
              <a:t>: SGC, </a:t>
            </a:r>
            <a:r>
              <a:rPr lang="en-US" dirty="0" err="1" smtClean="0"/>
              <a:t>svenskt</a:t>
            </a:r>
            <a:r>
              <a:rPr lang="en-US" dirty="0" smtClean="0"/>
              <a:t> </a:t>
            </a:r>
            <a:r>
              <a:rPr lang="en-US" dirty="0" err="1" smtClean="0"/>
              <a:t>gastekniskt</a:t>
            </a:r>
            <a:r>
              <a:rPr lang="en-US" dirty="0" smtClean="0"/>
              <a:t> centrum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07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23528" y="2924944"/>
            <a:ext cx="8568952" cy="1368152"/>
          </a:xfrm>
        </p:spPr>
        <p:txBody>
          <a:bodyPr/>
          <a:lstStyle/>
          <a:p>
            <a:r>
              <a:rPr lang="sv-SE" dirty="0"/>
              <a:t>Hur kan skogen och skogsindustrin bidra till en hållbar värld?</a:t>
            </a:r>
          </a:p>
        </p:txBody>
      </p:sp>
    </p:spTree>
    <p:extLst>
      <p:ext uri="{BB962C8B-B14F-4D97-AF65-F5344CB8AC3E}">
        <p14:creationId xmlns:p14="http://schemas.microsoft.com/office/powerpoint/2010/main" val="39885607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12000" y="770400"/>
            <a:ext cx="7919996" cy="786392"/>
          </a:xfrm>
          <a:solidFill>
            <a:schemeClr val="bg1"/>
          </a:solidFill>
        </p:spPr>
        <p:txBody>
          <a:bodyPr/>
          <a:lstStyle/>
          <a:p>
            <a:r>
              <a:rPr lang="en-US" noProof="0" dirty="0" err="1" smtClean="0"/>
              <a:t>Världens</a:t>
            </a:r>
            <a:r>
              <a:rPr lang="en-US" noProof="0" dirty="0" smtClean="0"/>
              <a:t> </a:t>
            </a:r>
            <a:r>
              <a:rPr lang="en-US" noProof="0" dirty="0" err="1" smtClean="0"/>
              <a:t>befolkning</a:t>
            </a:r>
            <a:endParaRPr lang="en-US" sz="2400" noProof="0" dirty="0"/>
          </a:p>
        </p:txBody>
      </p:sp>
      <p:pic>
        <p:nvPicPr>
          <p:cNvPr id="2050" name="Picture 2" descr="C:\Users\A501143\Desktop\BefolkningB13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336704" cy="454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6960" y="6097482"/>
            <a:ext cx="4133031" cy="512056"/>
          </a:xfrm>
        </p:spPr>
        <p:txBody>
          <a:bodyPr/>
          <a:lstStyle/>
          <a:p>
            <a:r>
              <a:rPr lang="sv-SE" dirty="0" smtClean="0"/>
              <a:t>Skogsindustrin och hållbar utveckling</a:t>
            </a:r>
          </a:p>
          <a:p>
            <a:r>
              <a:rPr lang="sv-SE" dirty="0" smtClean="0"/>
              <a:t>Kajsa Fougner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4298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Skogsindustrin</a:t>
            </a:r>
            <a:r>
              <a:rPr lang="en-US" noProof="0" dirty="0" smtClean="0"/>
              <a:t>!</a:t>
            </a:r>
            <a:endParaRPr lang="en-US" sz="2400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Skogsindustrin och hållbar utveckling</a:t>
            </a:r>
          </a:p>
          <a:p>
            <a:r>
              <a:rPr lang="sv-SE" dirty="0"/>
              <a:t>Kajsa Fougner</a:t>
            </a:r>
          </a:p>
          <a:p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24699"/>
            <a:ext cx="16383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131840" y="3212976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40768"/>
            <a:ext cx="263842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12" y="2924944"/>
            <a:ext cx="29337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875" y="1827088"/>
            <a:ext cx="16478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679" y="5175076"/>
            <a:ext cx="279082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169" y="417388"/>
            <a:ext cx="1604738" cy="160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285" y="4941168"/>
            <a:ext cx="242887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021" y="4234499"/>
            <a:ext cx="127635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7388"/>
            <a:ext cx="15240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34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12000" y="770400"/>
            <a:ext cx="7919996" cy="786392"/>
          </a:xfrm>
          <a:solidFill>
            <a:schemeClr val="bg1"/>
          </a:solidFill>
        </p:spPr>
        <p:txBody>
          <a:bodyPr/>
          <a:lstStyle/>
          <a:p>
            <a:r>
              <a:rPr lang="en-US" noProof="0" dirty="0" err="1" smtClean="0"/>
              <a:t>Världens</a:t>
            </a:r>
            <a:r>
              <a:rPr lang="en-US" noProof="0" dirty="0" smtClean="0"/>
              <a:t> </a:t>
            </a:r>
            <a:r>
              <a:rPr lang="en-US" noProof="0" dirty="0" err="1" smtClean="0"/>
              <a:t>energiförbrukning</a:t>
            </a:r>
            <a:endParaRPr lang="en-US" sz="2400" noProof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24" y="1484784"/>
            <a:ext cx="7158436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6093296"/>
            <a:ext cx="66754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Bild: International Energy Agency (IEA), 2014 </a:t>
            </a:r>
            <a:r>
              <a:rPr lang="sv-SE" sz="1600" dirty="0" err="1"/>
              <a:t>Key</a:t>
            </a:r>
            <a:r>
              <a:rPr lang="sv-SE" sz="1600" dirty="0"/>
              <a:t> World Energy </a:t>
            </a:r>
            <a:r>
              <a:rPr lang="sv-SE" sz="1600" dirty="0" err="1" smtClean="0"/>
              <a:t>Statistics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269860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12000" y="770400"/>
            <a:ext cx="7919996" cy="786392"/>
          </a:xfrm>
          <a:solidFill>
            <a:schemeClr val="bg1"/>
          </a:solidFill>
        </p:spPr>
        <p:txBody>
          <a:bodyPr/>
          <a:lstStyle/>
          <a:p>
            <a:r>
              <a:rPr lang="en-US" dirty="0" err="1" smtClean="0"/>
              <a:t>Användning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skog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– nu </a:t>
            </a:r>
            <a:r>
              <a:rPr lang="en-US" dirty="0" err="1" smtClean="0"/>
              <a:t>och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framtiden</a:t>
            </a:r>
            <a:r>
              <a:rPr lang="en-US" dirty="0" smtClean="0"/>
              <a:t>, </a:t>
            </a:r>
            <a:r>
              <a:rPr lang="en-US" dirty="0" err="1" smtClean="0"/>
              <a:t>exempel</a:t>
            </a:r>
            <a:endParaRPr lang="en-US" sz="2400" noProof="0" dirty="0"/>
          </a:p>
        </p:txBody>
      </p:sp>
      <p:sp>
        <p:nvSpPr>
          <p:cNvPr id="6" name="Platshållare för innehåll 1"/>
          <p:cNvSpPr>
            <a:spLocks noGrp="1"/>
          </p:cNvSpPr>
          <p:nvPr>
            <p:ph type="body" sz="quarter" idx="10"/>
          </p:nvPr>
        </p:nvSpPr>
        <p:spPr>
          <a:xfrm>
            <a:off x="611999" y="2192678"/>
            <a:ext cx="3887993" cy="3540578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Trä</a:t>
            </a:r>
            <a:r>
              <a:rPr lang="en-US" dirty="0" smtClean="0"/>
              <a:t> till </a:t>
            </a:r>
            <a:r>
              <a:rPr lang="en-US" dirty="0" err="1" smtClean="0"/>
              <a:t>hus</a:t>
            </a:r>
            <a:r>
              <a:rPr lang="en-US" dirty="0" smtClean="0"/>
              <a:t> </a:t>
            </a:r>
            <a:r>
              <a:rPr lang="en-US" dirty="0" err="1" smtClean="0"/>
              <a:t>och</a:t>
            </a:r>
            <a:r>
              <a:rPr lang="en-US" dirty="0" smtClean="0"/>
              <a:t> </a:t>
            </a:r>
            <a:r>
              <a:rPr lang="en-US" dirty="0" err="1" smtClean="0"/>
              <a:t>konstruktioner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Förpackningar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Papper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Hygien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Tyg</a:t>
            </a:r>
            <a:endParaRPr lang="en-US" dirty="0" smtClean="0"/>
          </a:p>
          <a:p>
            <a:pPr lvl="1"/>
            <a:r>
              <a:rPr lang="en-US" dirty="0" err="1" smtClean="0"/>
              <a:t>Viskos</a:t>
            </a:r>
            <a:endParaRPr lang="en-US" dirty="0" smtClean="0"/>
          </a:p>
          <a:p>
            <a:pPr lvl="1"/>
            <a:r>
              <a:rPr lang="en-US" dirty="0" err="1" smtClean="0"/>
              <a:t>Lyocell</a:t>
            </a:r>
            <a:endParaRPr lang="en-US" dirty="0" smtClean="0"/>
          </a:p>
          <a:p>
            <a:pPr lvl="1"/>
            <a:r>
              <a:rPr lang="en-US" dirty="0" err="1" smtClean="0"/>
              <a:t>CelluNova</a:t>
            </a:r>
            <a:endParaRPr lang="en-US" dirty="0" smtClean="0"/>
          </a:p>
          <a:p>
            <a:pPr lvl="1"/>
            <a:r>
              <a:rPr lang="en-US" dirty="0" err="1" smtClean="0"/>
              <a:t>ReNewCell</a:t>
            </a:r>
            <a:r>
              <a:rPr lang="en-US" dirty="0" smtClean="0"/>
              <a:t> – </a:t>
            </a:r>
            <a:r>
              <a:rPr lang="en-US" dirty="0" err="1" smtClean="0"/>
              <a:t>återvinning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tyg</a:t>
            </a:r>
            <a:endParaRPr lang="en-US" dirty="0" smtClean="0"/>
          </a:p>
        </p:txBody>
      </p:sp>
      <p:sp>
        <p:nvSpPr>
          <p:cNvPr id="8" name="Platshållare för innehåll 1"/>
          <p:cNvSpPr>
            <a:spLocks noGrp="1"/>
          </p:cNvSpPr>
          <p:nvPr>
            <p:ph type="body" sz="quarter" idx="10"/>
          </p:nvPr>
        </p:nvSpPr>
        <p:spPr>
          <a:xfrm>
            <a:off x="4644447" y="2204864"/>
            <a:ext cx="3671969" cy="2808312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Nya material…?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Bränslen</a:t>
            </a:r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 err="1" smtClean="0"/>
              <a:t>Grön</a:t>
            </a:r>
            <a:r>
              <a:rPr lang="en-US" dirty="0" smtClean="0"/>
              <a:t> </a:t>
            </a:r>
            <a:r>
              <a:rPr lang="en-US" dirty="0" err="1" smtClean="0"/>
              <a:t>olja</a:t>
            </a:r>
            <a:r>
              <a:rPr lang="en-US" dirty="0" smtClean="0"/>
              <a:t>”- </a:t>
            </a:r>
            <a:r>
              <a:rPr lang="en-US" dirty="0" err="1" smtClean="0"/>
              <a:t>pyrolysolja</a:t>
            </a:r>
            <a:endParaRPr lang="en-US" dirty="0" smtClean="0"/>
          </a:p>
          <a:p>
            <a:r>
              <a:rPr lang="en-US" dirty="0" err="1" smtClean="0"/>
              <a:t>Flygbränsle</a:t>
            </a:r>
            <a:endParaRPr lang="en-US" dirty="0" smtClean="0"/>
          </a:p>
          <a:p>
            <a:r>
              <a:rPr lang="en-US" dirty="0" err="1" smtClean="0"/>
              <a:t>Biodrivmedel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och</a:t>
            </a:r>
            <a:r>
              <a:rPr lang="en-US" dirty="0" smtClean="0"/>
              <a:t> </a:t>
            </a:r>
            <a:r>
              <a:rPr lang="en-US" dirty="0" err="1" smtClean="0"/>
              <a:t>värmeproduktion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err="1" smtClean="0"/>
              <a:t>Algodling</a:t>
            </a:r>
            <a:r>
              <a:rPr lang="en-US" dirty="0" smtClean="0"/>
              <a:t> vid </a:t>
            </a:r>
            <a:r>
              <a:rPr lang="en-US" dirty="0" err="1" smtClean="0"/>
              <a:t>industri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6960" y="6097482"/>
            <a:ext cx="4133031" cy="512056"/>
          </a:xfrm>
        </p:spPr>
        <p:txBody>
          <a:bodyPr/>
          <a:lstStyle/>
          <a:p>
            <a:r>
              <a:rPr lang="sv-SE" dirty="0" smtClean="0"/>
              <a:t>Skogsindustrin och hållbar utveckling</a:t>
            </a:r>
          </a:p>
          <a:p>
            <a:r>
              <a:rPr lang="sv-SE" dirty="0" smtClean="0"/>
              <a:t>Kajsa Fougner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9856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12000" y="770400"/>
            <a:ext cx="7919996" cy="786392"/>
          </a:xfrm>
          <a:solidFill>
            <a:schemeClr val="bg1"/>
          </a:solidFill>
        </p:spPr>
        <p:txBody>
          <a:bodyPr/>
          <a:lstStyle/>
          <a:p>
            <a:r>
              <a:rPr lang="en-US" noProof="0" dirty="0" smtClean="0"/>
              <a:t>Skog till </a:t>
            </a:r>
            <a:r>
              <a:rPr lang="en-US" dirty="0" err="1" smtClean="0"/>
              <a:t>tyg</a:t>
            </a:r>
            <a:r>
              <a:rPr lang="en-US" dirty="0" smtClean="0"/>
              <a:t> – </a:t>
            </a:r>
            <a:r>
              <a:rPr lang="en-US" dirty="0" err="1" smtClean="0"/>
              <a:t>Varför</a:t>
            </a:r>
            <a:r>
              <a:rPr lang="en-US" dirty="0" smtClean="0"/>
              <a:t>?</a:t>
            </a:r>
            <a:endParaRPr lang="en-US" sz="2400" noProof="0" dirty="0"/>
          </a:p>
        </p:txBody>
      </p:sp>
      <p:sp>
        <p:nvSpPr>
          <p:cNvPr id="8" name="Platshållare för innehåll 1"/>
          <p:cNvSpPr>
            <a:spLocks noGrp="1"/>
          </p:cNvSpPr>
          <p:nvPr>
            <p:ph type="body" sz="quarter" idx="10"/>
          </p:nvPr>
        </p:nvSpPr>
        <p:spPr>
          <a:xfrm>
            <a:off x="611999" y="4349132"/>
            <a:ext cx="7704417" cy="1312116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Efterfrågan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textiler</a:t>
            </a:r>
            <a:r>
              <a:rPr lang="en-US" dirty="0" smtClean="0"/>
              <a:t> </a:t>
            </a:r>
            <a:r>
              <a:rPr lang="en-US" dirty="0" err="1" smtClean="0"/>
              <a:t>ökar</a:t>
            </a:r>
            <a:r>
              <a:rPr lang="en-US" dirty="0" smtClean="0"/>
              <a:t> </a:t>
            </a:r>
            <a:r>
              <a:rPr lang="en-US" dirty="0" err="1" smtClean="0"/>
              <a:t>globalt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Bomullsodling</a:t>
            </a:r>
            <a:r>
              <a:rPr lang="en-US" dirty="0" smtClean="0"/>
              <a:t> </a:t>
            </a:r>
            <a:r>
              <a:rPr lang="en-US" dirty="0" err="1" smtClean="0"/>
              <a:t>kräver</a:t>
            </a:r>
            <a:r>
              <a:rPr lang="en-US" dirty="0" smtClean="0"/>
              <a:t> </a:t>
            </a:r>
            <a:r>
              <a:rPr lang="en-US" dirty="0" err="1" smtClean="0"/>
              <a:t>mycket</a:t>
            </a:r>
            <a:r>
              <a:rPr lang="en-US" dirty="0" smtClean="0"/>
              <a:t> </a:t>
            </a:r>
            <a:r>
              <a:rPr lang="en-US" dirty="0" err="1" smtClean="0"/>
              <a:t>resurser</a:t>
            </a:r>
            <a:r>
              <a:rPr lang="en-US" dirty="0" smtClean="0"/>
              <a:t>!</a:t>
            </a:r>
          </a:p>
          <a:p>
            <a:pPr marL="0" indent="0">
              <a:buNone/>
            </a:pPr>
            <a:r>
              <a:rPr lang="en-US" dirty="0" err="1" smtClean="0"/>
              <a:t>Ett</a:t>
            </a:r>
            <a:r>
              <a:rPr lang="en-US" dirty="0" smtClean="0"/>
              <a:t> kilo </a:t>
            </a:r>
            <a:r>
              <a:rPr lang="en-US" dirty="0" err="1" smtClean="0"/>
              <a:t>bomull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kräva</a:t>
            </a:r>
            <a:r>
              <a:rPr lang="en-US" dirty="0" smtClean="0"/>
              <a:t> 29 000 l </a:t>
            </a:r>
            <a:r>
              <a:rPr lang="en-US" dirty="0" err="1" smtClean="0"/>
              <a:t>vatten</a:t>
            </a:r>
            <a:r>
              <a:rPr lang="en-US" dirty="0"/>
              <a:t> </a:t>
            </a:r>
            <a:r>
              <a:rPr lang="en-US" dirty="0" err="1" smtClean="0"/>
              <a:t>och</a:t>
            </a:r>
            <a:r>
              <a:rPr lang="en-US" dirty="0" smtClean="0"/>
              <a:t> </a:t>
            </a:r>
            <a:r>
              <a:rPr lang="en-US" dirty="0" err="1" smtClean="0"/>
              <a:t>stora</a:t>
            </a:r>
            <a:r>
              <a:rPr lang="en-US" dirty="0" smtClean="0"/>
              <a:t> </a:t>
            </a:r>
            <a:r>
              <a:rPr lang="en-US" dirty="0" err="1" smtClean="0"/>
              <a:t>mängder</a:t>
            </a:r>
            <a:r>
              <a:rPr lang="en-US" dirty="0" smtClean="0"/>
              <a:t> </a:t>
            </a:r>
            <a:r>
              <a:rPr lang="en-US" dirty="0" err="1" smtClean="0"/>
              <a:t>gifter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form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bekämpningsmedel</a:t>
            </a:r>
            <a:r>
              <a:rPr lang="en-US" dirty="0" smtClean="0"/>
              <a:t>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" y="1451088"/>
            <a:ext cx="9132889" cy="298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6960" y="6097482"/>
            <a:ext cx="4133031" cy="512056"/>
          </a:xfrm>
        </p:spPr>
        <p:txBody>
          <a:bodyPr/>
          <a:lstStyle/>
          <a:p>
            <a:r>
              <a:rPr lang="sv-SE" dirty="0" smtClean="0"/>
              <a:t>Skogsindustrin och hållbar utveckling</a:t>
            </a:r>
          </a:p>
          <a:p>
            <a:r>
              <a:rPr lang="sv-SE" dirty="0" smtClean="0"/>
              <a:t>Kajsa Fougner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5736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12000" y="770400"/>
            <a:ext cx="7919996" cy="786392"/>
          </a:xfrm>
          <a:solidFill>
            <a:schemeClr val="bg1"/>
          </a:solidFill>
        </p:spPr>
        <p:txBody>
          <a:bodyPr/>
          <a:lstStyle/>
          <a:p>
            <a:r>
              <a:rPr lang="en-US" noProof="0" dirty="0" smtClean="0"/>
              <a:t>Skog till </a:t>
            </a:r>
            <a:r>
              <a:rPr lang="en-US" dirty="0" err="1" smtClean="0"/>
              <a:t>tyg</a:t>
            </a:r>
            <a:r>
              <a:rPr lang="en-US" dirty="0" smtClean="0"/>
              <a:t> </a:t>
            </a:r>
            <a:r>
              <a:rPr lang="en-US" dirty="0" err="1" smtClean="0"/>
              <a:t>idag</a:t>
            </a:r>
            <a:r>
              <a:rPr lang="en-US" dirty="0" smtClean="0"/>
              <a:t>…</a:t>
            </a:r>
            <a:endParaRPr lang="en-US" sz="2400" noProof="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64904"/>
            <a:ext cx="5985470" cy="3093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latshållare för innehåll 1"/>
          <p:cNvSpPr>
            <a:spLocks noGrp="1"/>
          </p:cNvSpPr>
          <p:nvPr>
            <p:ph type="body" sz="quarter" idx="10"/>
          </p:nvPr>
        </p:nvSpPr>
        <p:spPr>
          <a:xfrm>
            <a:off x="684007" y="1628800"/>
            <a:ext cx="7704417" cy="1312116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Trä</a:t>
            </a:r>
            <a:r>
              <a:rPr lang="en-US" dirty="0" smtClean="0"/>
              <a:t> </a:t>
            </a:r>
            <a:r>
              <a:rPr lang="en-US" dirty="0" err="1" smtClean="0"/>
              <a:t>kokas</a:t>
            </a:r>
            <a:r>
              <a:rPr lang="en-US" dirty="0" smtClean="0"/>
              <a:t> till </a:t>
            </a:r>
            <a:r>
              <a:rPr lang="en-US" dirty="0" err="1" smtClean="0"/>
              <a:t>dissolvingmassa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används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produktion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textilier</a:t>
            </a:r>
            <a:r>
              <a:rPr lang="en-US" dirty="0" smtClean="0"/>
              <a:t>, </a:t>
            </a:r>
            <a:r>
              <a:rPr lang="en-US" dirty="0" err="1" smtClean="0"/>
              <a:t>viskos</a:t>
            </a:r>
            <a:r>
              <a:rPr lang="en-US" dirty="0" smtClean="0"/>
              <a:t>.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6960" y="6097482"/>
            <a:ext cx="4133031" cy="512056"/>
          </a:xfrm>
        </p:spPr>
        <p:txBody>
          <a:bodyPr/>
          <a:lstStyle/>
          <a:p>
            <a:r>
              <a:rPr lang="sv-SE" dirty="0" smtClean="0"/>
              <a:t>Skogsindustrin och hållbar utveckling</a:t>
            </a:r>
          </a:p>
          <a:p>
            <a:r>
              <a:rPr lang="sv-SE" dirty="0" smtClean="0"/>
              <a:t>Kajsa Fougner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2453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12000" y="770400"/>
            <a:ext cx="7919996" cy="786392"/>
          </a:xfrm>
          <a:solidFill>
            <a:schemeClr val="bg1"/>
          </a:solidFill>
        </p:spPr>
        <p:txBody>
          <a:bodyPr/>
          <a:lstStyle/>
          <a:p>
            <a:r>
              <a:rPr lang="en-US" noProof="0" dirty="0" smtClean="0"/>
              <a:t>Skog till </a:t>
            </a:r>
            <a:r>
              <a:rPr lang="en-US" dirty="0" err="1" smtClean="0"/>
              <a:t>tyg</a:t>
            </a:r>
            <a:endParaRPr lang="en-US" sz="2400" noProof="0" dirty="0"/>
          </a:p>
        </p:txBody>
      </p:sp>
      <p:sp>
        <p:nvSpPr>
          <p:cNvPr id="6" name="Platshållare för innehåll 1"/>
          <p:cNvSpPr>
            <a:spLocks noGrp="1"/>
          </p:cNvSpPr>
          <p:nvPr>
            <p:ph type="body" sz="quarter" idx="10"/>
          </p:nvPr>
        </p:nvSpPr>
        <p:spPr>
          <a:xfrm>
            <a:off x="684007" y="1628800"/>
            <a:ext cx="7704417" cy="3384376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Viskosframställning</a:t>
            </a:r>
            <a:r>
              <a:rPr lang="en-US" dirty="0" smtClean="0"/>
              <a:t> </a:t>
            </a:r>
            <a:r>
              <a:rPr lang="en-US" dirty="0" err="1" smtClean="0"/>
              <a:t>är</a:t>
            </a:r>
            <a:r>
              <a:rPr lang="en-US" dirty="0" smtClean="0"/>
              <a:t> </a:t>
            </a:r>
            <a:r>
              <a:rPr lang="en-US" dirty="0" err="1" smtClean="0"/>
              <a:t>inte</a:t>
            </a:r>
            <a:r>
              <a:rPr lang="en-US" dirty="0" smtClean="0"/>
              <a:t> </a:t>
            </a:r>
            <a:r>
              <a:rPr lang="en-US" dirty="0" err="1" smtClean="0"/>
              <a:t>oproblematisk</a:t>
            </a:r>
            <a:r>
              <a:rPr lang="en-US" dirty="0" smtClean="0"/>
              <a:t>, </a:t>
            </a:r>
            <a:r>
              <a:rPr lang="en-US" dirty="0" err="1" smtClean="0"/>
              <a:t>användning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kolsvavla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Lyocell</a:t>
            </a:r>
            <a:r>
              <a:rPr lang="en-US" dirty="0" smtClean="0"/>
              <a:t> – </a:t>
            </a:r>
            <a:r>
              <a:rPr lang="en-US" dirty="0" err="1" smtClean="0"/>
              <a:t>tencel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Finns sedan 80talet</a:t>
            </a:r>
          </a:p>
          <a:p>
            <a:pPr marL="0" indent="0">
              <a:buNone/>
            </a:pPr>
            <a:r>
              <a:rPr lang="en-US" dirty="0" err="1" smtClean="0"/>
              <a:t>Tillverkas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snabbväxande</a:t>
            </a:r>
            <a:r>
              <a:rPr lang="en-US" dirty="0" smtClean="0"/>
              <a:t> </a:t>
            </a:r>
            <a:r>
              <a:rPr lang="en-US" dirty="0" err="1" smtClean="0"/>
              <a:t>energiskog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err="1" smtClean="0"/>
              <a:t>Snällare</a:t>
            </a:r>
            <a:r>
              <a:rPr lang="en-US" dirty="0" smtClean="0"/>
              <a:t> </a:t>
            </a:r>
            <a:r>
              <a:rPr lang="en-US" dirty="0" err="1" smtClean="0"/>
              <a:t>kemikalier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Nedbrytbara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“The European Award for the Environment” </a:t>
            </a:r>
            <a:r>
              <a:rPr lang="en-US" dirty="0" err="1" smtClean="0"/>
              <a:t>från</a:t>
            </a:r>
            <a:r>
              <a:rPr lang="en-US" dirty="0" smtClean="0"/>
              <a:t> EU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6960" y="6097482"/>
            <a:ext cx="4133031" cy="512056"/>
          </a:xfrm>
        </p:spPr>
        <p:txBody>
          <a:bodyPr/>
          <a:lstStyle/>
          <a:p>
            <a:r>
              <a:rPr lang="sv-SE" dirty="0" smtClean="0"/>
              <a:t>Skogsindustrin och hållbar utveckling</a:t>
            </a:r>
          </a:p>
          <a:p>
            <a:r>
              <a:rPr lang="sv-SE" dirty="0" smtClean="0"/>
              <a:t>Kajsa Fougner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4774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12000" y="770400"/>
            <a:ext cx="7919996" cy="786392"/>
          </a:xfrm>
          <a:solidFill>
            <a:schemeClr val="bg1"/>
          </a:solidFill>
        </p:spPr>
        <p:txBody>
          <a:bodyPr/>
          <a:lstStyle/>
          <a:p>
            <a:r>
              <a:rPr lang="en-US" noProof="0" dirty="0" smtClean="0"/>
              <a:t>Skog till </a:t>
            </a:r>
            <a:r>
              <a:rPr lang="en-US" dirty="0" err="1" smtClean="0"/>
              <a:t>tyg</a:t>
            </a:r>
            <a:endParaRPr lang="en-US" sz="2400" noProof="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4283968" cy="297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6960" y="6097482"/>
            <a:ext cx="4133031" cy="512056"/>
          </a:xfrm>
        </p:spPr>
        <p:txBody>
          <a:bodyPr/>
          <a:lstStyle/>
          <a:p>
            <a:r>
              <a:rPr lang="sv-SE" dirty="0" smtClean="0"/>
              <a:t>Skogsindustrin och hållbar utveckling</a:t>
            </a:r>
          </a:p>
          <a:p>
            <a:r>
              <a:rPr lang="sv-SE" dirty="0" smtClean="0"/>
              <a:t>Kajsa Fougner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25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12000" y="770400"/>
            <a:ext cx="7919996" cy="786392"/>
          </a:xfrm>
          <a:solidFill>
            <a:schemeClr val="bg1"/>
          </a:solidFill>
        </p:spPr>
        <p:txBody>
          <a:bodyPr/>
          <a:lstStyle/>
          <a:p>
            <a:r>
              <a:rPr lang="en-US" noProof="0" dirty="0" smtClean="0"/>
              <a:t>Skog till </a:t>
            </a:r>
            <a:r>
              <a:rPr lang="en-US" dirty="0" err="1" smtClean="0"/>
              <a:t>tyg</a:t>
            </a:r>
            <a:endParaRPr lang="en-US" sz="2400" noProof="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4283968" cy="297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719" y="1844823"/>
            <a:ext cx="7094785" cy="4968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27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12000" y="770400"/>
            <a:ext cx="7919996" cy="786392"/>
          </a:xfrm>
          <a:solidFill>
            <a:schemeClr val="bg1"/>
          </a:solidFill>
        </p:spPr>
        <p:txBody>
          <a:bodyPr/>
          <a:lstStyle/>
          <a:p>
            <a:r>
              <a:rPr lang="en-US" dirty="0" err="1" smtClean="0"/>
              <a:t>Återvinning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noProof="0" dirty="0" smtClean="0"/>
              <a:t> </a:t>
            </a:r>
            <a:r>
              <a:rPr lang="en-US" dirty="0" err="1" smtClean="0"/>
              <a:t>tyg</a:t>
            </a:r>
            <a:r>
              <a:rPr lang="en-US" dirty="0" smtClean="0"/>
              <a:t> - </a:t>
            </a:r>
            <a:r>
              <a:rPr lang="en-US" dirty="0" err="1" smtClean="0"/>
              <a:t>ReNewCell</a:t>
            </a:r>
            <a:endParaRPr lang="en-US" sz="2400" noProof="0" dirty="0"/>
          </a:p>
        </p:txBody>
      </p:sp>
      <p:sp>
        <p:nvSpPr>
          <p:cNvPr id="6" name="Platshållare för innehåll 1"/>
          <p:cNvSpPr>
            <a:spLocks noGrp="1"/>
          </p:cNvSpPr>
          <p:nvPr>
            <p:ph type="body" sz="quarter" idx="10"/>
          </p:nvPr>
        </p:nvSpPr>
        <p:spPr>
          <a:xfrm>
            <a:off x="684007" y="1628800"/>
            <a:ext cx="7704417" cy="338437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10775"/>
            <a:ext cx="5117951" cy="4138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6021288"/>
            <a:ext cx="229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Bild: KTH, </a:t>
            </a:r>
            <a:r>
              <a:rPr lang="sv-SE" dirty="0" err="1" smtClean="0"/>
              <a:t>ReNewCell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942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12000" y="770400"/>
            <a:ext cx="7919996" cy="786392"/>
          </a:xfrm>
          <a:solidFill>
            <a:schemeClr val="bg1"/>
          </a:solidFill>
        </p:spPr>
        <p:txBody>
          <a:bodyPr/>
          <a:lstStyle/>
          <a:p>
            <a:r>
              <a:rPr lang="en-US" noProof="0" dirty="0" smtClean="0"/>
              <a:t>Skog till </a:t>
            </a:r>
            <a:r>
              <a:rPr lang="en-US" noProof="0" dirty="0" err="1" smtClean="0"/>
              <a:t>nya</a:t>
            </a:r>
            <a:r>
              <a:rPr lang="en-US" noProof="0" dirty="0" smtClean="0"/>
              <a:t> material…?</a:t>
            </a:r>
            <a:endParaRPr lang="en-US" sz="2400" noProof="0" dirty="0"/>
          </a:p>
        </p:txBody>
      </p:sp>
      <p:sp>
        <p:nvSpPr>
          <p:cNvPr id="6" name="Platshållare för innehåll 1"/>
          <p:cNvSpPr>
            <a:spLocks noGrp="1"/>
          </p:cNvSpPr>
          <p:nvPr>
            <p:ph type="body" sz="quarter" idx="10"/>
          </p:nvPr>
        </p:nvSpPr>
        <p:spPr>
          <a:xfrm>
            <a:off x="611999" y="2132856"/>
            <a:ext cx="7128353" cy="3673944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Nanocellulosa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speciella</a:t>
            </a:r>
            <a:r>
              <a:rPr lang="en-US" dirty="0" smtClean="0"/>
              <a:t> </a:t>
            </a:r>
            <a:r>
              <a:rPr lang="en-US" dirty="0" err="1" smtClean="0"/>
              <a:t>egenskaper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Stora</a:t>
            </a:r>
            <a:r>
              <a:rPr lang="en-US" dirty="0" smtClean="0"/>
              <a:t> Enso </a:t>
            </a:r>
            <a:r>
              <a:rPr lang="en-US" dirty="0" err="1" smtClean="0"/>
              <a:t>har</a:t>
            </a:r>
            <a:r>
              <a:rPr lang="en-US" dirty="0" smtClean="0"/>
              <a:t> </a:t>
            </a:r>
            <a:r>
              <a:rPr lang="en-US" dirty="0" err="1" smtClean="0"/>
              <a:t>pilotanläggning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Borregaard</a:t>
            </a:r>
            <a:r>
              <a:rPr lang="en-US" dirty="0" smtClean="0"/>
              <a:t> </a:t>
            </a:r>
            <a:r>
              <a:rPr lang="en-US" dirty="0" err="1" smtClean="0"/>
              <a:t>ska</a:t>
            </a:r>
            <a:r>
              <a:rPr lang="en-US" dirty="0" smtClean="0"/>
              <a:t> </a:t>
            </a:r>
            <a:r>
              <a:rPr lang="en-US" dirty="0" err="1" smtClean="0"/>
              <a:t>bygga</a:t>
            </a:r>
            <a:r>
              <a:rPr lang="en-US" dirty="0" smtClean="0"/>
              <a:t> </a:t>
            </a:r>
            <a:r>
              <a:rPr lang="en-US" dirty="0" err="1" smtClean="0"/>
              <a:t>pilotanläggning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146" y="1427615"/>
            <a:ext cx="3616294" cy="4449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6960" y="6097482"/>
            <a:ext cx="4133031" cy="512056"/>
          </a:xfrm>
        </p:spPr>
        <p:txBody>
          <a:bodyPr/>
          <a:lstStyle/>
          <a:p>
            <a:r>
              <a:rPr lang="sv-SE" dirty="0" smtClean="0"/>
              <a:t>Skogsindustrin och hållbar utveckling</a:t>
            </a:r>
          </a:p>
          <a:p>
            <a:r>
              <a:rPr lang="sv-SE" dirty="0" smtClean="0"/>
              <a:t>Kajsa Fougner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6538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Skog till “</a:t>
            </a:r>
            <a:r>
              <a:rPr lang="en-US" noProof="0" dirty="0" err="1" smtClean="0"/>
              <a:t>grön</a:t>
            </a:r>
            <a:r>
              <a:rPr lang="en-US" noProof="0" dirty="0" smtClean="0"/>
              <a:t> </a:t>
            </a:r>
            <a:r>
              <a:rPr lang="en-US" noProof="0" dirty="0" err="1" smtClean="0"/>
              <a:t>olja</a:t>
            </a:r>
            <a:r>
              <a:rPr lang="en-US" noProof="0" dirty="0" smtClean="0"/>
              <a:t>” - </a:t>
            </a:r>
            <a:r>
              <a:rPr lang="en-US" noProof="0" dirty="0" err="1" smtClean="0"/>
              <a:t>Pyrolys</a:t>
            </a:r>
            <a:endParaRPr lang="en-US" sz="2400" noProof="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1705322"/>
            <a:ext cx="7477125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Platshållare för innehåll 1"/>
          <p:cNvSpPr>
            <a:spLocks noGrp="1"/>
          </p:cNvSpPr>
          <p:nvPr>
            <p:ph type="body" sz="quarter" idx="10"/>
          </p:nvPr>
        </p:nvSpPr>
        <p:spPr>
          <a:xfrm>
            <a:off x="828023" y="6019752"/>
            <a:ext cx="7128353" cy="50559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Bild</a:t>
            </a:r>
            <a:r>
              <a:rPr lang="en-US" dirty="0" smtClean="0"/>
              <a:t>: </a:t>
            </a:r>
            <a:r>
              <a:rPr lang="en-US" dirty="0" err="1" smtClean="0"/>
              <a:t>Valmet</a:t>
            </a:r>
            <a:r>
              <a:rPr lang="en-US" dirty="0" smtClean="0"/>
              <a:t>, </a:t>
            </a:r>
            <a:r>
              <a:rPr lang="en-US" dirty="0" err="1" smtClean="0"/>
              <a:t>Fortums</a:t>
            </a:r>
            <a:r>
              <a:rPr lang="en-US" dirty="0" smtClean="0"/>
              <a:t> </a:t>
            </a:r>
            <a:r>
              <a:rPr lang="en-US" dirty="0" err="1" smtClean="0"/>
              <a:t>pyrolysanläggning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Joensuu</a:t>
            </a:r>
            <a:r>
              <a:rPr lang="en-US" dirty="0" smtClean="0"/>
              <a:t>, Finland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32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För</a:t>
            </a:r>
            <a:r>
              <a:rPr lang="en-US" dirty="0" smtClean="0"/>
              <a:t> ca 2000 </a:t>
            </a:r>
            <a:r>
              <a:rPr lang="en-US" dirty="0" err="1" smtClean="0"/>
              <a:t>år</a:t>
            </a:r>
            <a:r>
              <a:rPr lang="en-US" dirty="0" smtClean="0"/>
              <a:t> sedan </a:t>
            </a:r>
            <a:r>
              <a:rPr lang="en-US" dirty="0" err="1" smtClean="0"/>
              <a:t>i</a:t>
            </a:r>
            <a:r>
              <a:rPr lang="en-US" dirty="0" smtClean="0"/>
              <a:t> Kina…</a:t>
            </a:r>
            <a:endParaRPr lang="en-US" sz="2400" noProof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49585"/>
            <a:ext cx="3337440" cy="4364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32856"/>
            <a:ext cx="342567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6960" y="6097482"/>
            <a:ext cx="4133031" cy="512056"/>
          </a:xfrm>
        </p:spPr>
        <p:txBody>
          <a:bodyPr/>
          <a:lstStyle/>
          <a:p>
            <a:r>
              <a:rPr lang="sv-SE" dirty="0" smtClean="0"/>
              <a:t>Skogsindustrin och hållbar utveckling</a:t>
            </a:r>
          </a:p>
          <a:p>
            <a:r>
              <a:rPr lang="sv-SE" dirty="0" smtClean="0"/>
              <a:t>Kajsa Fougner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9389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Pyrolys</a:t>
            </a:r>
            <a:endParaRPr lang="en-US" sz="2400" noProof="0" dirty="0"/>
          </a:p>
        </p:txBody>
      </p:sp>
      <p:sp>
        <p:nvSpPr>
          <p:cNvPr id="9" name="Platshållare för innehåll 1"/>
          <p:cNvSpPr>
            <a:spLocks noGrp="1"/>
          </p:cNvSpPr>
          <p:nvPr>
            <p:ph type="body" sz="quarter" idx="10"/>
          </p:nvPr>
        </p:nvSpPr>
        <p:spPr>
          <a:xfrm>
            <a:off x="828023" y="6019752"/>
            <a:ext cx="7128353" cy="50559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Bild</a:t>
            </a:r>
            <a:r>
              <a:rPr lang="en-US" dirty="0" smtClean="0"/>
              <a:t>: </a:t>
            </a:r>
            <a:r>
              <a:rPr lang="en-US" dirty="0" err="1" smtClean="0"/>
              <a:t>Valmet</a:t>
            </a:r>
            <a:r>
              <a:rPr lang="en-US" dirty="0" smtClean="0"/>
              <a:t>, </a:t>
            </a:r>
            <a:r>
              <a:rPr lang="en-US" dirty="0" err="1" smtClean="0"/>
              <a:t>Fortums</a:t>
            </a:r>
            <a:r>
              <a:rPr lang="en-US" dirty="0" smtClean="0"/>
              <a:t> </a:t>
            </a:r>
            <a:r>
              <a:rPr lang="en-US" dirty="0" err="1" smtClean="0"/>
              <a:t>pyrolysanläggning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Joensuu</a:t>
            </a:r>
            <a:r>
              <a:rPr lang="en-US" dirty="0" smtClean="0"/>
              <a:t>, Finland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06505"/>
            <a:ext cx="7416824" cy="453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531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12000" y="770400"/>
            <a:ext cx="7919996" cy="786392"/>
          </a:xfrm>
          <a:solidFill>
            <a:schemeClr val="bg1"/>
          </a:solidFill>
        </p:spPr>
        <p:txBody>
          <a:bodyPr/>
          <a:lstStyle/>
          <a:p>
            <a:r>
              <a:rPr lang="en-US" dirty="0" err="1" smtClean="0"/>
              <a:t>Biodrivmedel</a:t>
            </a:r>
            <a:r>
              <a:rPr lang="en-US" dirty="0" smtClean="0"/>
              <a:t>, </a:t>
            </a:r>
            <a:r>
              <a:rPr lang="en-US" dirty="0" err="1" smtClean="0"/>
              <a:t>användning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Sverige</a:t>
            </a:r>
            <a:endParaRPr lang="en-US" sz="2400" noProof="0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5229200"/>
            <a:ext cx="6350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2011: ca 6 TWh </a:t>
            </a:r>
          </a:p>
          <a:p>
            <a:r>
              <a:rPr lang="sv-SE" dirty="0" smtClean="0"/>
              <a:t>2013: ca 10 TWh – 15% biodrivmedel inom transportsektorn </a:t>
            </a:r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8104"/>
            <a:ext cx="9084969" cy="3603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22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12000" y="770400"/>
            <a:ext cx="7919996" cy="786392"/>
          </a:xfrm>
          <a:solidFill>
            <a:schemeClr val="bg1"/>
          </a:solidFill>
        </p:spPr>
        <p:txBody>
          <a:bodyPr/>
          <a:lstStyle/>
          <a:p>
            <a:r>
              <a:rPr lang="en-US" dirty="0" err="1" smtClean="0"/>
              <a:t>Biodrivmedel</a:t>
            </a:r>
            <a:endParaRPr lang="en-US" sz="2400" noProof="0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6960" y="6097482"/>
            <a:ext cx="4133031" cy="512056"/>
          </a:xfrm>
        </p:spPr>
        <p:txBody>
          <a:bodyPr/>
          <a:lstStyle/>
          <a:p>
            <a:r>
              <a:rPr lang="sv-SE" dirty="0" smtClean="0"/>
              <a:t>Skogsindustrin och hållbar utveckling</a:t>
            </a:r>
          </a:p>
          <a:p>
            <a:r>
              <a:rPr lang="sv-SE" dirty="0" smtClean="0"/>
              <a:t>Kajsa Fougner</a:t>
            </a:r>
            <a:endParaRPr lang="sv-S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388" y="3717032"/>
            <a:ext cx="560904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latshållare för innehåll 1"/>
          <p:cNvSpPr>
            <a:spLocks noGrp="1"/>
          </p:cNvSpPr>
          <p:nvPr>
            <p:ph type="body" sz="quarter" idx="10"/>
          </p:nvPr>
        </p:nvSpPr>
        <p:spPr>
          <a:xfrm>
            <a:off x="611560" y="1556792"/>
            <a:ext cx="7128353" cy="3673944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Tallolja</a:t>
            </a:r>
            <a:r>
              <a:rPr lang="en-US" dirty="0" smtClean="0"/>
              <a:t> </a:t>
            </a:r>
            <a:r>
              <a:rPr lang="en-US" dirty="0" err="1" smtClean="0"/>
              <a:t>från</a:t>
            </a:r>
            <a:r>
              <a:rPr lang="en-US" dirty="0" smtClean="0"/>
              <a:t> </a:t>
            </a:r>
            <a:r>
              <a:rPr lang="en-US" dirty="0" err="1" smtClean="0"/>
              <a:t>massabruk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…</a:t>
            </a:r>
            <a:r>
              <a:rPr lang="en-US" dirty="0" err="1" smtClean="0"/>
              <a:t>omvandlas</a:t>
            </a:r>
            <a:r>
              <a:rPr lang="en-US" dirty="0" smtClean="0"/>
              <a:t> till </a:t>
            </a:r>
            <a:r>
              <a:rPr lang="en-US" dirty="0" err="1" smtClean="0"/>
              <a:t>råtallolja</a:t>
            </a:r>
            <a:r>
              <a:rPr lang="en-US" dirty="0" smtClean="0"/>
              <a:t> (</a:t>
            </a:r>
            <a:r>
              <a:rPr lang="en-US" dirty="0" err="1" smtClean="0"/>
              <a:t>Sunpine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…</a:t>
            </a:r>
            <a:r>
              <a:rPr lang="en-US" dirty="0" err="1"/>
              <a:t>omvandlas</a:t>
            </a:r>
            <a:r>
              <a:rPr lang="en-US" dirty="0"/>
              <a:t> till </a:t>
            </a:r>
            <a:r>
              <a:rPr lang="en-US" dirty="0" smtClean="0"/>
              <a:t>biodiesel </a:t>
            </a:r>
            <a:r>
              <a:rPr lang="en-US" dirty="0" err="1" smtClean="0"/>
              <a:t>och</a:t>
            </a:r>
            <a:r>
              <a:rPr lang="en-US" dirty="0" smtClean="0"/>
              <a:t> </a:t>
            </a:r>
            <a:r>
              <a:rPr lang="en-US" dirty="0" err="1" smtClean="0"/>
              <a:t>finns</a:t>
            </a:r>
            <a:r>
              <a:rPr lang="en-US" dirty="0" smtClean="0"/>
              <a:t> sedan </a:t>
            </a:r>
            <a:r>
              <a:rPr lang="en-US" dirty="0" err="1" smtClean="0"/>
              <a:t>några</a:t>
            </a:r>
            <a:r>
              <a:rPr lang="en-US" dirty="0" smtClean="0"/>
              <a:t> </a:t>
            </a:r>
            <a:r>
              <a:rPr lang="en-US" dirty="0" err="1" smtClean="0"/>
              <a:t>år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en </a:t>
            </a:r>
            <a:r>
              <a:rPr lang="en-US" dirty="0" err="1" smtClean="0"/>
              <a:t>beståndsdel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Preem</a:t>
            </a:r>
            <a:r>
              <a:rPr lang="en-US" dirty="0" smtClean="0"/>
              <a:t> Evolution Diesel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Right Arrow 1"/>
          <p:cNvSpPr/>
          <p:nvPr/>
        </p:nvSpPr>
        <p:spPr>
          <a:xfrm>
            <a:off x="1187624" y="2060848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ight Arrow 8"/>
          <p:cNvSpPr/>
          <p:nvPr/>
        </p:nvSpPr>
        <p:spPr>
          <a:xfrm>
            <a:off x="1187624" y="2780928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848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12000" y="770400"/>
            <a:ext cx="7919996" cy="786392"/>
          </a:xfrm>
          <a:solidFill>
            <a:schemeClr val="bg1"/>
          </a:solidFill>
        </p:spPr>
        <p:txBody>
          <a:bodyPr/>
          <a:lstStyle/>
          <a:p>
            <a:r>
              <a:rPr lang="en-US" dirty="0" err="1" smtClean="0"/>
              <a:t>Biodrivmedel</a:t>
            </a:r>
            <a:endParaRPr lang="en-US" sz="2400" noProof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7951345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7584" y="5949280"/>
            <a:ext cx="4804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Bild: F3 </a:t>
            </a:r>
            <a:r>
              <a:rPr lang="sv-SE" dirty="0" err="1" smtClean="0"/>
              <a:t>FossilFri</a:t>
            </a:r>
            <a:r>
              <a:rPr lang="sv-SE" dirty="0" smtClean="0"/>
              <a:t> Fordonstrafik</a:t>
            </a:r>
          </a:p>
          <a:p>
            <a:r>
              <a:rPr lang="sv-SE" dirty="0" smtClean="0"/>
              <a:t>Dagens och framtidens hållbara biodrivmedel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5736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12000" y="770400"/>
            <a:ext cx="7919996" cy="786392"/>
          </a:xfrm>
          <a:solidFill>
            <a:schemeClr val="bg1"/>
          </a:solidFill>
        </p:spPr>
        <p:txBody>
          <a:bodyPr/>
          <a:lstStyle/>
          <a:p>
            <a:r>
              <a:rPr lang="en-US" noProof="0" dirty="0" err="1" smtClean="0"/>
              <a:t>Flygbränsle</a:t>
            </a:r>
            <a:r>
              <a:rPr lang="en-US" noProof="0" dirty="0" smtClean="0"/>
              <a:t> </a:t>
            </a:r>
            <a:r>
              <a:rPr lang="en-US" noProof="0" dirty="0" err="1" smtClean="0"/>
              <a:t>från</a:t>
            </a:r>
            <a:r>
              <a:rPr lang="en-US" noProof="0" dirty="0" smtClean="0"/>
              <a:t> </a:t>
            </a:r>
            <a:r>
              <a:rPr lang="en-US" noProof="0" dirty="0" err="1" smtClean="0"/>
              <a:t>skogen</a:t>
            </a:r>
            <a:endParaRPr lang="en-US" sz="2400" noProof="0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6960" y="6097482"/>
            <a:ext cx="4133031" cy="512056"/>
          </a:xfrm>
        </p:spPr>
        <p:txBody>
          <a:bodyPr/>
          <a:lstStyle/>
          <a:p>
            <a:r>
              <a:rPr lang="sv-SE" dirty="0" smtClean="0"/>
              <a:t>Skogsindustrin och hållbar utveckling</a:t>
            </a:r>
          </a:p>
          <a:p>
            <a:r>
              <a:rPr lang="sv-SE" dirty="0" smtClean="0"/>
              <a:t>Kajsa Fougner</a:t>
            </a:r>
            <a:endParaRPr lang="sv-SE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05" y="1763524"/>
            <a:ext cx="6752615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92003" y="5579948"/>
            <a:ext cx="1271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DN Debatt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5736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12000" y="770400"/>
            <a:ext cx="7919996" cy="786392"/>
          </a:xfrm>
          <a:solidFill>
            <a:schemeClr val="bg1"/>
          </a:solidFill>
        </p:spPr>
        <p:txBody>
          <a:bodyPr/>
          <a:lstStyle/>
          <a:p>
            <a:r>
              <a:rPr lang="en-US" noProof="0" dirty="0" err="1" smtClean="0"/>
              <a:t>Algodling</a:t>
            </a:r>
            <a:r>
              <a:rPr lang="en-US" noProof="0" dirty="0" smtClean="0"/>
              <a:t> vid </a:t>
            </a:r>
            <a:r>
              <a:rPr lang="en-US" noProof="0" dirty="0" err="1" smtClean="0"/>
              <a:t>industri</a:t>
            </a:r>
            <a:endParaRPr lang="en-US" sz="2400" noProof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74" y="1556792"/>
            <a:ext cx="7814543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9552" y="6021288"/>
            <a:ext cx="697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Foto: Sveriges Radio, Invigning av </a:t>
            </a:r>
            <a:r>
              <a:rPr lang="sv-SE" dirty="0" err="1" smtClean="0"/>
              <a:t>algodling</a:t>
            </a:r>
            <a:r>
              <a:rPr lang="sv-SE" dirty="0" smtClean="0"/>
              <a:t> vid Bäckhammars bruk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959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12000" y="770400"/>
            <a:ext cx="7919996" cy="786392"/>
          </a:xfrm>
          <a:solidFill>
            <a:schemeClr val="bg1"/>
          </a:solidFill>
        </p:spPr>
        <p:txBody>
          <a:bodyPr/>
          <a:lstStyle/>
          <a:p>
            <a:r>
              <a:rPr lang="en-US" noProof="0" dirty="0" err="1" smtClean="0"/>
              <a:t>Algodling</a:t>
            </a:r>
            <a:r>
              <a:rPr lang="en-US" noProof="0" dirty="0" smtClean="0"/>
              <a:t> vid </a:t>
            </a:r>
            <a:r>
              <a:rPr lang="en-US" noProof="0" dirty="0" err="1" smtClean="0"/>
              <a:t>industri</a:t>
            </a:r>
            <a:endParaRPr lang="en-US" sz="2400" noProof="0" dirty="0"/>
          </a:p>
        </p:txBody>
      </p:sp>
      <p:grpSp>
        <p:nvGrpSpPr>
          <p:cNvPr id="8" name="Group 7"/>
          <p:cNvGrpSpPr/>
          <p:nvPr/>
        </p:nvGrpSpPr>
        <p:grpSpPr>
          <a:xfrm>
            <a:off x="467544" y="2132856"/>
            <a:ext cx="8388424" cy="3600400"/>
            <a:chOff x="701691" y="2204864"/>
            <a:chExt cx="8388424" cy="360040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956"/>
            <a:stretch/>
          </p:blipFill>
          <p:spPr bwMode="auto">
            <a:xfrm>
              <a:off x="701691" y="2204864"/>
              <a:ext cx="6966653" cy="3600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7668344" y="3789040"/>
              <a:ext cx="1421771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700" b="1" dirty="0" smtClean="0">
                  <a:solidFill>
                    <a:schemeClr val="tx2"/>
                  </a:solidFill>
                </a:rPr>
                <a:t>Biobränsle</a:t>
              </a:r>
              <a:endParaRPr lang="sv-SE" sz="1700" b="1" dirty="0">
                <a:solidFill>
                  <a:schemeClr val="tx2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7164288" y="5013176"/>
              <a:ext cx="1367708" cy="792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23528" y="6021288"/>
            <a:ext cx="7631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Bild: SP, </a:t>
            </a:r>
            <a:r>
              <a:rPr lang="sv-SE" dirty="0" err="1" smtClean="0"/>
              <a:t>Algodling</a:t>
            </a:r>
            <a:r>
              <a:rPr lang="sv-SE" dirty="0" smtClean="0"/>
              <a:t> </a:t>
            </a:r>
            <a:r>
              <a:rPr lang="sv-SE" dirty="0"/>
              <a:t>hos massa- och pappersbruk för hållbar produktion av </a:t>
            </a:r>
            <a:endParaRPr lang="sv-SE" dirty="0" smtClean="0"/>
          </a:p>
          <a:p>
            <a:r>
              <a:rPr lang="sv-SE" dirty="0" smtClean="0"/>
              <a:t>biobränsle – </a:t>
            </a:r>
            <a:r>
              <a:rPr lang="sv-SE" dirty="0"/>
              <a:t>en förstudie </a:t>
            </a:r>
          </a:p>
        </p:txBody>
      </p:sp>
    </p:spTree>
    <p:extLst>
      <p:ext uri="{BB962C8B-B14F-4D97-AF65-F5344CB8AC3E}">
        <p14:creationId xmlns:p14="http://schemas.microsoft.com/office/powerpoint/2010/main" val="21024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467544" y="2564904"/>
            <a:ext cx="7919996" cy="78639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dirty="0" err="1" smtClean="0"/>
              <a:t>Varmt</a:t>
            </a:r>
            <a:r>
              <a:rPr lang="en-US" dirty="0" smtClean="0"/>
              <a:t> tack!</a:t>
            </a:r>
            <a:endParaRPr lang="en-US" sz="2400" noProof="0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6960" y="6097482"/>
            <a:ext cx="4133031" cy="512056"/>
          </a:xfrm>
        </p:spPr>
        <p:txBody>
          <a:bodyPr/>
          <a:lstStyle/>
          <a:p>
            <a:r>
              <a:rPr lang="sv-SE" dirty="0" smtClean="0"/>
              <a:t>Skogsindustrin och hållbar utveckling</a:t>
            </a:r>
          </a:p>
          <a:p>
            <a:r>
              <a:rPr lang="sv-SE" dirty="0" smtClean="0"/>
              <a:t>Kajsa Fougner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517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Definition: </a:t>
            </a:r>
            <a:r>
              <a:rPr lang="en-US" dirty="0" err="1" smtClean="0"/>
              <a:t>Papper</a:t>
            </a:r>
            <a:endParaRPr lang="en-US" sz="2400" noProof="0" dirty="0"/>
          </a:p>
        </p:txBody>
      </p:sp>
      <p:sp>
        <p:nvSpPr>
          <p:cNvPr id="4" name="Platshållare för innehåll 1"/>
          <p:cNvSpPr>
            <a:spLocks noGrp="1"/>
          </p:cNvSpPr>
          <p:nvPr>
            <p:ph type="body" sz="quarter" idx="10"/>
          </p:nvPr>
        </p:nvSpPr>
        <p:spPr>
          <a:xfrm>
            <a:off x="611999" y="2132856"/>
            <a:ext cx="7128353" cy="367394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 err="1" smtClean="0"/>
              <a:t>Papper</a:t>
            </a:r>
            <a:r>
              <a:rPr lang="en-US" dirty="0" smtClean="0"/>
              <a:t> </a:t>
            </a:r>
            <a:r>
              <a:rPr lang="en-US" dirty="0" err="1" smtClean="0"/>
              <a:t>är</a:t>
            </a:r>
            <a:r>
              <a:rPr lang="en-US" dirty="0" smtClean="0"/>
              <a:t> </a:t>
            </a:r>
            <a:r>
              <a:rPr lang="en-US" dirty="0" err="1" smtClean="0"/>
              <a:t>ett</a:t>
            </a:r>
            <a:r>
              <a:rPr lang="en-US" dirty="0" smtClean="0"/>
              <a:t> </a:t>
            </a:r>
            <a:r>
              <a:rPr lang="en-US" dirty="0" err="1" smtClean="0"/>
              <a:t>tunt</a:t>
            </a:r>
            <a:r>
              <a:rPr lang="en-US" dirty="0" smtClean="0"/>
              <a:t> material,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tillverkas</a:t>
            </a:r>
            <a:r>
              <a:rPr lang="en-US" dirty="0" smtClean="0"/>
              <a:t> </a:t>
            </a:r>
            <a:r>
              <a:rPr lang="en-US" dirty="0" err="1" smtClean="0"/>
              <a:t>genom</a:t>
            </a:r>
            <a:r>
              <a:rPr lang="en-US" dirty="0" smtClean="0"/>
              <a:t> </a:t>
            </a:r>
            <a:r>
              <a:rPr lang="en-US" dirty="0" err="1" smtClean="0"/>
              <a:t>avvattning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en suspension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växtfibrer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en </a:t>
            </a:r>
            <a:r>
              <a:rPr lang="en-US" dirty="0" err="1" smtClean="0"/>
              <a:t>nätduk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Växtfibrer</a:t>
            </a:r>
            <a:r>
              <a:rPr lang="en-US" dirty="0" smtClean="0"/>
              <a:t>, </a:t>
            </a:r>
            <a:r>
              <a:rPr lang="en-US" dirty="0" err="1" smtClean="0"/>
              <a:t>ofta</a:t>
            </a:r>
            <a:r>
              <a:rPr lang="en-US" dirty="0" smtClean="0"/>
              <a:t> </a:t>
            </a:r>
            <a:r>
              <a:rPr lang="en-US" dirty="0" err="1" smtClean="0"/>
              <a:t>ved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Suspension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Tunt</a:t>
            </a:r>
            <a:r>
              <a:rPr lang="en-US" dirty="0" smtClean="0"/>
              <a:t> material</a:t>
            </a:r>
          </a:p>
        </p:txBody>
      </p:sp>
      <p:sp>
        <p:nvSpPr>
          <p:cNvPr id="2" name="Down Arrow 1"/>
          <p:cNvSpPr/>
          <p:nvPr/>
        </p:nvSpPr>
        <p:spPr>
          <a:xfrm>
            <a:off x="1043608" y="3645024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Down Arrow 5"/>
          <p:cNvSpPr/>
          <p:nvPr/>
        </p:nvSpPr>
        <p:spPr>
          <a:xfrm>
            <a:off x="1043608" y="4653136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Box 2"/>
          <p:cNvSpPr txBox="1"/>
          <p:nvPr/>
        </p:nvSpPr>
        <p:spPr>
          <a:xfrm>
            <a:off x="2051720" y="367469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Massatillverkning</a:t>
            </a:r>
            <a:endParaRPr lang="sv-SE" dirty="0"/>
          </a:p>
        </p:txBody>
      </p:sp>
      <p:sp>
        <p:nvSpPr>
          <p:cNvPr id="8" name="TextBox 7"/>
          <p:cNvSpPr txBox="1"/>
          <p:nvPr/>
        </p:nvSpPr>
        <p:spPr>
          <a:xfrm>
            <a:off x="2051720" y="464384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Papperstillverkning</a:t>
            </a:r>
            <a:endParaRPr lang="sv-SE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6960" y="6097482"/>
            <a:ext cx="4133031" cy="512056"/>
          </a:xfrm>
        </p:spPr>
        <p:txBody>
          <a:bodyPr/>
          <a:lstStyle/>
          <a:p>
            <a:r>
              <a:rPr lang="sv-SE" dirty="0" smtClean="0"/>
              <a:t>Skogsindustrin och hållbar utveckling</a:t>
            </a:r>
          </a:p>
          <a:p>
            <a:r>
              <a:rPr lang="sv-SE" dirty="0" smtClean="0"/>
              <a:t>Kajsa Fougner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866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Vedens</a:t>
            </a:r>
            <a:r>
              <a:rPr lang="en-US" noProof="0" dirty="0" smtClean="0"/>
              <a:t> </a:t>
            </a:r>
            <a:r>
              <a:rPr lang="en-US" noProof="0" dirty="0" err="1" smtClean="0"/>
              <a:t>uppbyggnad</a:t>
            </a:r>
            <a:endParaRPr lang="en-US" sz="2400" noProof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99" y="2174152"/>
            <a:ext cx="3996693" cy="363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548327"/>
            <a:ext cx="3284821" cy="89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540" y="5667375"/>
            <a:ext cx="4876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08883"/>
            <a:ext cx="2411735" cy="1035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40528"/>
            <a:ext cx="2232247" cy="257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00192" y="4211796"/>
            <a:ext cx="2231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Cellulosa</a:t>
            </a:r>
            <a:endParaRPr lang="sv-SE" dirty="0"/>
          </a:p>
        </p:txBody>
      </p:sp>
      <p:sp>
        <p:nvSpPr>
          <p:cNvPr id="18" name="TextBox 17"/>
          <p:cNvSpPr txBox="1"/>
          <p:nvPr/>
        </p:nvSpPr>
        <p:spPr>
          <a:xfrm>
            <a:off x="5436096" y="2123564"/>
            <a:ext cx="2231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Extraktivämnen</a:t>
            </a:r>
            <a:endParaRPr lang="sv-SE" dirty="0"/>
          </a:p>
        </p:txBody>
      </p:sp>
      <p:sp>
        <p:nvSpPr>
          <p:cNvPr id="19" name="TextBox 18"/>
          <p:cNvSpPr txBox="1"/>
          <p:nvPr/>
        </p:nvSpPr>
        <p:spPr>
          <a:xfrm>
            <a:off x="2555776" y="2204864"/>
            <a:ext cx="2231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Lignin</a:t>
            </a:r>
            <a:endParaRPr lang="sv-SE" dirty="0"/>
          </a:p>
        </p:txBody>
      </p:sp>
      <p:sp>
        <p:nvSpPr>
          <p:cNvPr id="20" name="TextBox 19"/>
          <p:cNvSpPr txBox="1"/>
          <p:nvPr/>
        </p:nvSpPr>
        <p:spPr>
          <a:xfrm>
            <a:off x="467544" y="5229200"/>
            <a:ext cx="2231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Hemicellulosa</a:t>
            </a:r>
            <a:endParaRPr lang="sv-SE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6960" y="6097482"/>
            <a:ext cx="4133031" cy="512056"/>
          </a:xfrm>
        </p:spPr>
        <p:txBody>
          <a:bodyPr/>
          <a:lstStyle/>
          <a:p>
            <a:r>
              <a:rPr lang="sv-SE" dirty="0" smtClean="0"/>
              <a:t>Skogsindustrin och hållbar utveckling</a:t>
            </a:r>
          </a:p>
          <a:p>
            <a:r>
              <a:rPr lang="sv-SE" dirty="0" smtClean="0"/>
              <a:t>Kajsa Fougner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5588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Vedens</a:t>
            </a:r>
            <a:r>
              <a:rPr lang="en-US" noProof="0" dirty="0" smtClean="0"/>
              <a:t> </a:t>
            </a:r>
            <a:r>
              <a:rPr lang="en-US" noProof="0" dirty="0" err="1" smtClean="0"/>
              <a:t>uppbyggnad</a:t>
            </a:r>
            <a:r>
              <a:rPr lang="en-US" noProof="0" dirty="0" smtClean="0"/>
              <a:t>, </a:t>
            </a:r>
            <a:r>
              <a:rPr lang="en-US" noProof="0" dirty="0" err="1" smtClean="0"/>
              <a:t>fibrer</a:t>
            </a:r>
            <a:r>
              <a:rPr lang="en-US" noProof="0" dirty="0" smtClean="0"/>
              <a:t>!</a:t>
            </a:r>
            <a:endParaRPr lang="en-US" sz="2400" noProof="0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6960" y="6097482"/>
            <a:ext cx="4133031" cy="512056"/>
          </a:xfrm>
        </p:spPr>
        <p:txBody>
          <a:bodyPr/>
          <a:lstStyle/>
          <a:p>
            <a:r>
              <a:rPr lang="sv-SE" dirty="0" smtClean="0"/>
              <a:t>Skogsindustrin och hållbar utveckling</a:t>
            </a:r>
          </a:p>
          <a:p>
            <a:r>
              <a:rPr lang="sv-SE" dirty="0" smtClean="0"/>
              <a:t>Kajsa Fougner</a:t>
            </a:r>
            <a:endParaRPr lang="sv-SE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867787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29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Vedens</a:t>
            </a:r>
            <a:r>
              <a:rPr lang="en-US" noProof="0" dirty="0" smtClean="0"/>
              <a:t> </a:t>
            </a:r>
            <a:r>
              <a:rPr lang="en-US" noProof="0" dirty="0" err="1" smtClean="0"/>
              <a:t>uppbyggnad</a:t>
            </a:r>
            <a:r>
              <a:rPr lang="en-US" noProof="0" dirty="0" smtClean="0"/>
              <a:t>, </a:t>
            </a:r>
            <a:r>
              <a:rPr lang="en-US" noProof="0" dirty="0" err="1" smtClean="0"/>
              <a:t>olika</a:t>
            </a:r>
            <a:r>
              <a:rPr lang="en-US" dirty="0"/>
              <a:t> </a:t>
            </a:r>
            <a:r>
              <a:rPr lang="en-US" dirty="0" err="1" smtClean="0"/>
              <a:t>fibrer</a:t>
            </a:r>
            <a:r>
              <a:rPr lang="en-US" dirty="0" smtClean="0"/>
              <a:t>…</a:t>
            </a:r>
            <a:endParaRPr lang="en-US" sz="2400" noProof="0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6960" y="6097482"/>
            <a:ext cx="4133031" cy="512056"/>
          </a:xfrm>
        </p:spPr>
        <p:txBody>
          <a:bodyPr/>
          <a:lstStyle/>
          <a:p>
            <a:r>
              <a:rPr lang="sv-SE" dirty="0" smtClean="0"/>
              <a:t>Skogsindustrin och hållbar utveckling</a:t>
            </a:r>
          </a:p>
          <a:p>
            <a:r>
              <a:rPr lang="sv-SE" dirty="0" smtClean="0"/>
              <a:t>Kajsa Fougner</a:t>
            </a:r>
            <a:endParaRPr lang="sv-S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268" y="2343150"/>
            <a:ext cx="2886076" cy="2171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43150"/>
            <a:ext cx="2886075" cy="2171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4797152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Tall och gran</a:t>
            </a:r>
          </a:p>
          <a:p>
            <a:r>
              <a:rPr lang="sv-SE" dirty="0" smtClean="0"/>
              <a:t>”Långfiber” – ca 3 mm lång</a:t>
            </a:r>
            <a:endParaRPr lang="sv-SE" dirty="0"/>
          </a:p>
        </p:txBody>
      </p:sp>
      <p:sp>
        <p:nvSpPr>
          <p:cNvPr id="8" name="TextBox 7"/>
          <p:cNvSpPr txBox="1"/>
          <p:nvPr/>
        </p:nvSpPr>
        <p:spPr>
          <a:xfrm>
            <a:off x="4716016" y="4798893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Björk</a:t>
            </a:r>
          </a:p>
          <a:p>
            <a:r>
              <a:rPr lang="sv-SE" dirty="0" smtClean="0"/>
              <a:t>”</a:t>
            </a:r>
            <a:r>
              <a:rPr lang="sv-SE" dirty="0" err="1" smtClean="0"/>
              <a:t>Kortfiber</a:t>
            </a:r>
            <a:r>
              <a:rPr lang="sv-SE" dirty="0" smtClean="0"/>
              <a:t>” – ca 1 mm lång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362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1214-Solberg-AF_PPT-template 2012-Final">
  <a:themeElements>
    <a:clrScheme name="ÅF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7AF00"/>
      </a:accent1>
      <a:accent2>
        <a:srgbClr val="20B3B8"/>
      </a:accent2>
      <a:accent3>
        <a:srgbClr val="FFCC00"/>
      </a:accent3>
      <a:accent4>
        <a:srgbClr val="6D6E71"/>
      </a:accent4>
      <a:accent5>
        <a:srgbClr val="000000"/>
      </a:accent5>
      <a:accent6>
        <a:srgbClr val="F45813"/>
      </a:accent6>
      <a:hlink>
        <a:srgbClr val="0000FF"/>
      </a:hlink>
      <a:folHlink>
        <a:srgbClr val="800080"/>
      </a:folHlink>
    </a:clrScheme>
    <a:fontScheme name="ÅF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F Consult template 2012 ">
  <a:themeElements>
    <a:clrScheme name="ÅF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7AF00"/>
      </a:accent1>
      <a:accent2>
        <a:srgbClr val="20B3B8"/>
      </a:accent2>
      <a:accent3>
        <a:srgbClr val="FFCC00"/>
      </a:accent3>
      <a:accent4>
        <a:srgbClr val="6D6E71"/>
      </a:accent4>
      <a:accent5>
        <a:srgbClr val="000000"/>
      </a:accent5>
      <a:accent6>
        <a:srgbClr val="F45813"/>
      </a:accent6>
      <a:hlink>
        <a:srgbClr val="0000FF"/>
      </a:hlink>
      <a:folHlink>
        <a:srgbClr val="800080"/>
      </a:folHlink>
    </a:clrScheme>
    <a:fontScheme name="ÅF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F Consult template 2012  ">
  <a:themeElements>
    <a:clrScheme name="ÅF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7AF00"/>
      </a:accent1>
      <a:accent2>
        <a:srgbClr val="20B3B8"/>
      </a:accent2>
      <a:accent3>
        <a:srgbClr val="FFCC00"/>
      </a:accent3>
      <a:accent4>
        <a:srgbClr val="6D6E71"/>
      </a:accent4>
      <a:accent5>
        <a:srgbClr val="000000"/>
      </a:accent5>
      <a:accent6>
        <a:srgbClr val="F45813"/>
      </a:accent6>
      <a:hlink>
        <a:srgbClr val="0000FF"/>
      </a:hlink>
      <a:folHlink>
        <a:srgbClr val="800080"/>
      </a:folHlink>
    </a:clrScheme>
    <a:fontScheme name="ÅF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owerpoint document" ma:contentTypeID="0x010100DA53C353D32B2D42B0AE2EF55A68ED8D120005AB2F80A26009449AA2677D8CDF9D7A" ma:contentTypeVersion="" ma:contentTypeDescription="" ma:contentTypeScope="" ma:versionID="7f8fb41ee68bc2436ff97dd245f36606">
  <xsd:schema xmlns:xsd="http://www.w3.org/2001/XMLSchema" xmlns:xs="http://www.w3.org/2001/XMLSchema" xmlns:p="http://schemas.microsoft.com/office/2006/metadata/properties" xmlns:ns2="e6ec678c-9e7a-45b6-879d-42b5de9d141d" targetNamespace="http://schemas.microsoft.com/office/2006/metadata/properties" ma:root="true" ma:fieldsID="4ec88a5b5d42d7d3ebfb104f230765c7" ns2:_="">
    <xsd:import namespace="e6ec678c-9e7a-45b6-879d-42b5de9d141d"/>
    <xsd:element name="properties">
      <xsd:complexType>
        <xsd:sequence>
          <xsd:element name="documentManagement">
            <xsd:complexType>
              <xsd:all>
                <xsd:element ref="ns2:PublishToArchive" minOccurs="0"/>
                <xsd:element ref="ns2:DocPublished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c678c-9e7a-45b6-879d-42b5de9d141d" elementFormDefault="qualified">
    <xsd:import namespace="http://schemas.microsoft.com/office/2006/documentManagement/types"/>
    <xsd:import namespace="http://schemas.microsoft.com/office/infopath/2007/PartnerControls"/>
    <xsd:element name="PublishToArchive" ma:index="1" nillable="true" ma:displayName="Publish" ma:default="0" ma:internalName="PublishToArchive">
      <xsd:simpleType>
        <xsd:restriction base="dms:Boolean"/>
      </xsd:simpleType>
    </xsd:element>
    <xsd:element name="DocPublishedDate" ma:index="2" nillable="true" ma:displayName="Published Date" ma:internalName="DocPublishedDat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ToArchive xmlns="e6ec678c-9e7a-45b6-879d-42b5de9d141d">true</PublishToArchive>
  </documentManagement>
</p:properties>
</file>

<file path=customXml/itemProps1.xml><?xml version="1.0" encoding="utf-8"?>
<ds:datastoreItem xmlns:ds="http://schemas.openxmlformats.org/officeDocument/2006/customXml" ds:itemID="{1199C6C5-D404-4CF3-A425-3510F8D223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ec678c-9e7a-45b6-879d-42b5de9d14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AD1C259-B83F-45C8-841E-38D32F8A24F0}">
  <ds:schemaRefs>
    <ds:schemaRef ds:uri="http://schemas.microsoft.com/office/2006/documentManagement/types"/>
    <ds:schemaRef ds:uri="http://purl.org/dc/dcmitype/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e6ec678c-9e7a-45b6-879d-42b5de9d141d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121214-Solberg-AF_PPT-template 2012-Final.potx</Template>
  <TotalTime>7795</TotalTime>
  <Words>1152</Words>
  <Application>Microsoft Office PowerPoint</Application>
  <PresentationFormat>Bildspel på skärmen (4:3)</PresentationFormat>
  <Paragraphs>398</Paragraphs>
  <Slides>57</Slides>
  <Notes>52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Bildrubriker</vt:lpstr>
      </vt:variant>
      <vt:variant>
        <vt:i4>57</vt:i4>
      </vt:variant>
    </vt:vector>
  </HeadingPairs>
  <TitlesOfParts>
    <vt:vector size="60" baseType="lpstr">
      <vt:lpstr>121214-Solberg-AF_PPT-template 2012-Final</vt:lpstr>
      <vt:lpstr>AF Consult template 2012 </vt:lpstr>
      <vt:lpstr>AF Consult template 2012  </vt:lpstr>
      <vt:lpstr>Skogsindustrin och hållbar utveckling</vt:lpstr>
      <vt:lpstr>Agenda</vt:lpstr>
      <vt:lpstr>Skogsindustrin i Värmland       – hur funkar det?</vt:lpstr>
      <vt:lpstr>Skogsindustrin!</vt:lpstr>
      <vt:lpstr>För ca 2000 år sedan i Kina…</vt:lpstr>
      <vt:lpstr>Definition: Papper</vt:lpstr>
      <vt:lpstr>Vedens uppbyggnad</vt:lpstr>
      <vt:lpstr>Vedens uppbyggnad, fibrer!</vt:lpstr>
      <vt:lpstr>Vedens uppbyggnad, olika fibrer…</vt:lpstr>
      <vt:lpstr>Tillverkning av mekanisk massa</vt:lpstr>
      <vt:lpstr>Tillverkning av mekanisk massa</vt:lpstr>
      <vt:lpstr>Tillverkning av mekanisk massa</vt:lpstr>
      <vt:lpstr>Tillverkning av kemisk massa</vt:lpstr>
      <vt:lpstr>Tillverkning av kemisk massa</vt:lpstr>
      <vt:lpstr>Återvinning av kokkemikalier</vt:lpstr>
      <vt:lpstr>Återvinning av kokkemikalier</vt:lpstr>
      <vt:lpstr>Papperstillverkning</vt:lpstr>
      <vt:lpstr>Ett massa- och pappersbruk</vt:lpstr>
      <vt:lpstr>Papper och massa i Värmland</vt:lpstr>
      <vt:lpstr>Papper och massa i Värmland</vt:lpstr>
      <vt:lpstr>Gruvöns bruk, BillerudKorsnäs</vt:lpstr>
      <vt:lpstr>Bäckhammars bruk, Nordic paper</vt:lpstr>
      <vt:lpstr>Nordic paper Säffle</vt:lpstr>
      <vt:lpstr>Processerna vid Skoghalls bruk</vt:lpstr>
      <vt:lpstr>Energieffektivisering i skogsindustrin   Samma mjölkkartong – mindre energiförbrukning!</vt:lpstr>
      <vt:lpstr>Energikrävande områden i papperstillverkning</vt:lpstr>
      <vt:lpstr>Energikrävande områden i papperstillverkning</vt:lpstr>
      <vt:lpstr>Energieffektivisering</vt:lpstr>
      <vt:lpstr>Exempel: Skopress minskar energibehov för torkning</vt:lpstr>
      <vt:lpstr>Exempel: Återvinning av värme från torkluft</vt:lpstr>
      <vt:lpstr>Exempel: Återvinning av värme från torkluft</vt:lpstr>
      <vt:lpstr>Exempel: Minska elförbrukning vid raffinering</vt:lpstr>
      <vt:lpstr>Minimering av fossila bränslen  Skogsindustrin – snart fossilfri produktion?</vt:lpstr>
      <vt:lpstr>Varför används olja?</vt:lpstr>
      <vt:lpstr>Användning av olja minskar</vt:lpstr>
      <vt:lpstr>Vad kan bruken göra för att minska oljeförbrukning?</vt:lpstr>
      <vt:lpstr>Förgasning</vt:lpstr>
      <vt:lpstr>Hur kan skogen och skogsindustrin bidra till en hållbar värld?</vt:lpstr>
      <vt:lpstr>Världens befolkning</vt:lpstr>
      <vt:lpstr>Världens energiförbrukning</vt:lpstr>
      <vt:lpstr>Användning av skog – nu och i framtiden, exempel</vt:lpstr>
      <vt:lpstr>Skog till tyg – Varför?</vt:lpstr>
      <vt:lpstr>Skog till tyg idag…</vt:lpstr>
      <vt:lpstr>Skog till tyg</vt:lpstr>
      <vt:lpstr>Skog till tyg</vt:lpstr>
      <vt:lpstr>Skog till tyg</vt:lpstr>
      <vt:lpstr>Återvinning av tyg - ReNewCell</vt:lpstr>
      <vt:lpstr>Skog till nya material…?</vt:lpstr>
      <vt:lpstr>Skog till “grön olja” - Pyrolys</vt:lpstr>
      <vt:lpstr>Pyrolys</vt:lpstr>
      <vt:lpstr>Biodrivmedel, användning i Sverige</vt:lpstr>
      <vt:lpstr>Biodrivmedel</vt:lpstr>
      <vt:lpstr>Biodrivmedel</vt:lpstr>
      <vt:lpstr>Flygbränsle från skogen</vt:lpstr>
      <vt:lpstr>Algodling vid industri</vt:lpstr>
      <vt:lpstr>Algodling vid industri</vt:lpstr>
      <vt:lpstr>Varmt tack!</vt:lpstr>
    </vt:vector>
  </TitlesOfParts>
  <Company>ÅF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ÅF Powerpoint template</dc:title>
  <dc:creator>Bäckbro Karolina</dc:creator>
  <cp:lastModifiedBy>Utbildning Elev003</cp:lastModifiedBy>
  <cp:revision>284</cp:revision>
  <cp:lastPrinted>2012-10-11T15:06:29Z</cp:lastPrinted>
  <dcterms:created xsi:type="dcterms:W3CDTF">2012-12-14T12:18:26Z</dcterms:created>
  <dcterms:modified xsi:type="dcterms:W3CDTF">2014-11-25T11:55:04Z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0x010100DA53C353D32B2D42B0AE2EF55A68ED8D120005AB2F80A26009449AA2677D8CDF9D7A</vt:lpwstr>
  </property>
</Properties>
</file>