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6"/>
  </p:notesMasterIdLst>
  <p:sldIdLst>
    <p:sldId id="256" r:id="rId2"/>
    <p:sldId id="292" r:id="rId3"/>
    <p:sldId id="293" r:id="rId4"/>
    <p:sldId id="258" r:id="rId5"/>
    <p:sldId id="259" r:id="rId6"/>
    <p:sldId id="260" r:id="rId7"/>
    <p:sldId id="261" r:id="rId8"/>
    <p:sldId id="262" r:id="rId9"/>
    <p:sldId id="263" r:id="rId10"/>
    <p:sldId id="264" r:id="rId11"/>
    <p:sldId id="265" r:id="rId12"/>
    <p:sldId id="266" r:id="rId13"/>
    <p:sldId id="267" r:id="rId14"/>
    <p:sldId id="281" r:id="rId15"/>
    <p:sldId id="268" r:id="rId16"/>
    <p:sldId id="270" r:id="rId17"/>
    <p:sldId id="271" r:id="rId18"/>
    <p:sldId id="272" r:id="rId19"/>
    <p:sldId id="273" r:id="rId20"/>
    <p:sldId id="274" r:id="rId21"/>
    <p:sldId id="275" r:id="rId22"/>
    <p:sldId id="276" r:id="rId23"/>
    <p:sldId id="277" r:id="rId24"/>
    <p:sldId id="278" r:id="rId25"/>
    <p:sldId id="279" r:id="rId26"/>
    <p:sldId id="282" r:id="rId27"/>
    <p:sldId id="295" r:id="rId28"/>
    <p:sldId id="296" r:id="rId29"/>
    <p:sldId id="300" r:id="rId30"/>
    <p:sldId id="301" r:id="rId31"/>
    <p:sldId id="302" r:id="rId32"/>
    <p:sldId id="303" r:id="rId33"/>
    <p:sldId id="297" r:id="rId34"/>
    <p:sldId id="298" r:id="rId35"/>
    <p:sldId id="299" r:id="rId36"/>
    <p:sldId id="304" r:id="rId37"/>
    <p:sldId id="305" r:id="rId38"/>
    <p:sldId id="306" r:id="rId39"/>
    <p:sldId id="307" r:id="rId40"/>
    <p:sldId id="308" r:id="rId41"/>
    <p:sldId id="309" r:id="rId42"/>
    <p:sldId id="289" r:id="rId43"/>
    <p:sldId id="291" r:id="rId44"/>
    <p:sldId id="280" r:id="rId4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9" autoAdjust="0"/>
    <p:restoredTop sz="94600" autoAdjust="0"/>
  </p:normalViewPr>
  <p:slideViewPr>
    <p:cSldViewPr>
      <p:cViewPr>
        <p:scale>
          <a:sx n="88" d="100"/>
          <a:sy n="88" d="100"/>
        </p:scale>
        <p:origin x="-797" y="-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EEA61C-61DD-4111-B3B4-7B07D4544C88}" type="datetimeFigureOut">
              <a:rPr lang="sv-SE" smtClean="0"/>
              <a:t>2016-05-12</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86C3B-2D84-42BF-9D3E-393B0D202561}" type="slidenum">
              <a:rPr lang="sv-SE" smtClean="0"/>
              <a:t>‹#›</a:t>
            </a:fld>
            <a:endParaRPr lang="sv-SE"/>
          </a:p>
        </p:txBody>
      </p:sp>
    </p:spTree>
    <p:extLst>
      <p:ext uri="{BB962C8B-B14F-4D97-AF65-F5344CB8AC3E}">
        <p14:creationId xmlns:p14="http://schemas.microsoft.com/office/powerpoint/2010/main" val="748811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6086C3B-2D84-42BF-9D3E-393B0D202561}" type="slidenum">
              <a:rPr lang="sv-SE" smtClean="0"/>
              <a:t>19</a:t>
            </a:fld>
            <a:endParaRPr lang="sv-SE"/>
          </a:p>
        </p:txBody>
      </p:sp>
    </p:spTree>
    <p:extLst>
      <p:ext uri="{BB962C8B-B14F-4D97-AF65-F5344CB8AC3E}">
        <p14:creationId xmlns:p14="http://schemas.microsoft.com/office/powerpoint/2010/main" val="870540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955CDF6E-EC04-4D2E-83E3-2CDCC7ADD3A0}" type="datetimeFigureOut">
              <a:rPr lang="sv-SE" smtClean="0"/>
              <a:t>2016-05-12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1731691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5CDF6E-EC04-4D2E-83E3-2CDCC7ADD3A0}" type="datetimeFigureOut">
              <a:rPr lang="sv-SE" smtClean="0"/>
              <a:t>2016-05-12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1352790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5CDF6E-EC04-4D2E-83E3-2CDCC7ADD3A0}" type="datetimeFigureOut">
              <a:rPr lang="sv-SE" smtClean="0"/>
              <a:t>2016-05-12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3455709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5CDF6E-EC04-4D2E-83E3-2CDCC7ADD3A0}" type="datetimeFigureOut">
              <a:rPr lang="sv-SE" smtClean="0"/>
              <a:t>2016-05-12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81860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955CDF6E-EC04-4D2E-83E3-2CDCC7ADD3A0}" type="datetimeFigureOut">
              <a:rPr lang="sv-SE" smtClean="0"/>
              <a:t>2016-05-12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480065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955CDF6E-EC04-4D2E-83E3-2CDCC7ADD3A0}" type="datetimeFigureOut">
              <a:rPr lang="sv-SE" smtClean="0"/>
              <a:t>2016-05-12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969486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955CDF6E-EC04-4D2E-83E3-2CDCC7ADD3A0}" type="datetimeFigureOut">
              <a:rPr lang="sv-SE" smtClean="0"/>
              <a:t>2016-05-12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1219635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955CDF6E-EC04-4D2E-83E3-2CDCC7ADD3A0}" type="datetimeFigureOut">
              <a:rPr lang="sv-SE" smtClean="0"/>
              <a:t>2016-05-12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55639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55CDF6E-EC04-4D2E-83E3-2CDCC7ADD3A0}" type="datetimeFigureOut">
              <a:rPr lang="sv-SE" smtClean="0"/>
              <a:t>2016-05-12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101934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955CDF6E-EC04-4D2E-83E3-2CDCC7ADD3A0}" type="datetimeFigureOut">
              <a:rPr lang="sv-SE" smtClean="0"/>
              <a:t>2016-05-12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1683753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955CDF6E-EC04-4D2E-83E3-2CDCC7ADD3A0}" type="datetimeFigureOut">
              <a:rPr lang="sv-SE" smtClean="0"/>
              <a:t>2016-05-12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C0AD680-AF4B-4169-A282-976701E76DB7}" type="slidenum">
              <a:rPr lang="sv-SE" smtClean="0"/>
              <a:t>‹#›</a:t>
            </a:fld>
            <a:endParaRPr lang="sv-SE"/>
          </a:p>
        </p:txBody>
      </p:sp>
    </p:spTree>
    <p:extLst>
      <p:ext uri="{BB962C8B-B14F-4D97-AF65-F5344CB8AC3E}">
        <p14:creationId xmlns:p14="http://schemas.microsoft.com/office/powerpoint/2010/main" val="4129096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CDF6E-EC04-4D2E-83E3-2CDCC7ADD3A0}" type="datetimeFigureOut">
              <a:rPr lang="sv-SE" smtClean="0"/>
              <a:t>2016-05-12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AD680-AF4B-4169-A282-976701E76DB7}" type="slidenum">
              <a:rPr lang="sv-SE" smtClean="0"/>
              <a:t>‹#›</a:t>
            </a:fld>
            <a:endParaRPr lang="sv-SE"/>
          </a:p>
        </p:txBody>
      </p:sp>
    </p:spTree>
    <p:extLst>
      <p:ext uri="{BB962C8B-B14F-4D97-AF65-F5344CB8AC3E}">
        <p14:creationId xmlns:p14="http://schemas.microsoft.com/office/powerpoint/2010/main" val="105500190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smtClean="0"/>
              <a:t>Pedagogik och omsorg i fritidshem</a:t>
            </a:r>
            <a:endParaRPr lang="sv-SE" dirty="0"/>
          </a:p>
        </p:txBody>
      </p:sp>
      <p:sp>
        <p:nvSpPr>
          <p:cNvPr id="3" name="Underrubrik 2"/>
          <p:cNvSpPr>
            <a:spLocks noGrp="1"/>
          </p:cNvSpPr>
          <p:nvPr>
            <p:ph type="subTitle" idx="1"/>
          </p:nvPr>
        </p:nvSpPr>
        <p:spPr/>
        <p:txBody>
          <a:bodyPr>
            <a:normAutofit/>
          </a:bodyPr>
          <a:lstStyle/>
          <a:p>
            <a:r>
              <a:rPr lang="sv-SE" dirty="0" smtClean="0"/>
              <a:t>Annica Löfdahl Hultman</a:t>
            </a:r>
          </a:p>
          <a:p>
            <a:r>
              <a:rPr lang="sv-SE" dirty="0" smtClean="0"/>
              <a:t>Maria Hjalmarsson</a:t>
            </a:r>
          </a:p>
          <a:p>
            <a:r>
              <a:rPr lang="sv-SE" dirty="0" smtClean="0"/>
              <a:t>Karlstads universitet</a:t>
            </a:r>
            <a:endParaRPr lang="sv-SE" dirty="0"/>
          </a:p>
        </p:txBody>
      </p:sp>
    </p:spTree>
    <p:extLst>
      <p:ext uri="{BB962C8B-B14F-4D97-AF65-F5344CB8AC3E}">
        <p14:creationId xmlns:p14="http://schemas.microsoft.com/office/powerpoint/2010/main" val="70915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Metod</a:t>
            </a:r>
            <a:endParaRPr lang="sv-SE" dirty="0"/>
          </a:p>
        </p:txBody>
      </p:sp>
      <p:sp>
        <p:nvSpPr>
          <p:cNvPr id="3" name="Platshållare för innehåll 2"/>
          <p:cNvSpPr>
            <a:spLocks noGrp="1"/>
          </p:cNvSpPr>
          <p:nvPr>
            <p:ph idx="1"/>
          </p:nvPr>
        </p:nvSpPr>
        <p:spPr/>
        <p:txBody>
          <a:bodyPr/>
          <a:lstStyle/>
          <a:p>
            <a:r>
              <a:rPr lang="sv-SE" dirty="0" smtClean="0"/>
              <a:t>Två sorters kompletterande data:</a:t>
            </a:r>
          </a:p>
          <a:p>
            <a:pPr lvl="1"/>
            <a:r>
              <a:rPr lang="sv-SE" dirty="0" smtClean="0"/>
              <a:t>Intervjuer med sju fritidspedagoger (3 skolor)</a:t>
            </a:r>
          </a:p>
          <a:p>
            <a:pPr lvl="1"/>
            <a:r>
              <a:rPr lang="sv-SE" dirty="0" smtClean="0"/>
              <a:t>Dagboksanteckningar skrivna av fyra fritidspedagoger (2 skolor)</a:t>
            </a:r>
            <a:endParaRPr lang="sv-SE" dirty="0"/>
          </a:p>
        </p:txBody>
      </p:sp>
    </p:spTree>
    <p:extLst>
      <p:ext uri="{BB962C8B-B14F-4D97-AF65-F5344CB8AC3E}">
        <p14:creationId xmlns:p14="http://schemas.microsoft.com/office/powerpoint/2010/main" val="135568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Resultat</a:t>
            </a:r>
            <a:endParaRPr lang="sv-SE" dirty="0"/>
          </a:p>
        </p:txBody>
      </p:sp>
      <p:sp>
        <p:nvSpPr>
          <p:cNvPr id="3" name="Platshållare för innehåll 2"/>
          <p:cNvSpPr>
            <a:spLocks noGrp="1"/>
          </p:cNvSpPr>
          <p:nvPr>
            <p:ph idx="1"/>
          </p:nvPr>
        </p:nvSpPr>
        <p:spPr/>
        <p:txBody>
          <a:bodyPr/>
          <a:lstStyle/>
          <a:p>
            <a:pPr lvl="0"/>
            <a:r>
              <a:rPr lang="sv-SE" dirty="0"/>
              <a:t>O</a:t>
            </a:r>
            <a:r>
              <a:rPr lang="sv-SE" dirty="0" smtClean="0"/>
              <a:t>msorg </a:t>
            </a:r>
            <a:r>
              <a:rPr lang="sv-SE" dirty="0"/>
              <a:t>som återberättade intentioner om fritidshemmets </a:t>
            </a:r>
            <a:r>
              <a:rPr lang="sv-SE" dirty="0" smtClean="0"/>
              <a:t>uppdrag (intervjudata)</a:t>
            </a:r>
            <a:endParaRPr lang="sv-SE" dirty="0"/>
          </a:p>
          <a:p>
            <a:pPr lvl="0"/>
            <a:r>
              <a:rPr lang="sv-SE" dirty="0"/>
              <a:t>O</a:t>
            </a:r>
            <a:r>
              <a:rPr lang="sv-SE" dirty="0" smtClean="0"/>
              <a:t>msorg </a:t>
            </a:r>
            <a:r>
              <a:rPr lang="sv-SE" dirty="0"/>
              <a:t>som ett svar på krav och önskemål från föräldrar och </a:t>
            </a:r>
            <a:r>
              <a:rPr lang="sv-SE" dirty="0" smtClean="0"/>
              <a:t>kollegor (data från dagboksanteckningar)</a:t>
            </a:r>
            <a:endParaRPr lang="sv-SE" dirty="0"/>
          </a:p>
          <a:p>
            <a:pPr lvl="0"/>
            <a:r>
              <a:rPr lang="sv-SE" dirty="0"/>
              <a:t>O</a:t>
            </a:r>
            <a:r>
              <a:rPr lang="sv-SE" dirty="0" smtClean="0"/>
              <a:t>msorg </a:t>
            </a:r>
            <a:r>
              <a:rPr lang="sv-SE" dirty="0"/>
              <a:t>som ett etiskt förhållningssätt i fritidspedagogernas </a:t>
            </a:r>
            <a:r>
              <a:rPr lang="sv-SE" dirty="0" smtClean="0"/>
              <a:t>profession (data från dagboksanteckningar)</a:t>
            </a:r>
            <a:endParaRPr lang="sv-SE" dirty="0"/>
          </a:p>
          <a:p>
            <a:endParaRPr lang="sv-SE" dirty="0"/>
          </a:p>
        </p:txBody>
      </p:sp>
    </p:spTree>
    <p:extLst>
      <p:ext uri="{BB962C8B-B14F-4D97-AF65-F5344CB8AC3E}">
        <p14:creationId xmlns:p14="http://schemas.microsoft.com/office/powerpoint/2010/main" val="3588087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Omsorg som återberättade intentioner</a:t>
            </a:r>
            <a:endParaRPr lang="sv-SE" dirty="0"/>
          </a:p>
        </p:txBody>
      </p:sp>
      <p:sp>
        <p:nvSpPr>
          <p:cNvPr id="3" name="Platshållare för innehåll 2"/>
          <p:cNvSpPr>
            <a:spLocks noGrp="1"/>
          </p:cNvSpPr>
          <p:nvPr>
            <p:ph idx="1"/>
          </p:nvPr>
        </p:nvSpPr>
        <p:spPr/>
        <p:txBody>
          <a:bodyPr/>
          <a:lstStyle/>
          <a:p>
            <a:pPr marL="0" indent="0">
              <a:buNone/>
            </a:pPr>
            <a:r>
              <a:rPr lang="sv-SE" dirty="0"/>
              <a:t>När fritidspedagogerna berättar om sitt yrke och arbete hänvisar de i hög grad till intentionerna med skolans och fritidshemmets verksamhet, såsom de är formulerade i skollag och läroplan. </a:t>
            </a:r>
          </a:p>
        </p:txBody>
      </p:sp>
    </p:spTree>
    <p:extLst>
      <p:ext uri="{BB962C8B-B14F-4D97-AF65-F5344CB8AC3E}">
        <p14:creationId xmlns:p14="http://schemas.microsoft.com/office/powerpoint/2010/main" val="979522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Omsorg som återberättade intentioner</a:t>
            </a:r>
          </a:p>
        </p:txBody>
      </p:sp>
      <p:sp>
        <p:nvSpPr>
          <p:cNvPr id="3" name="Platshållare för innehåll 2"/>
          <p:cNvSpPr>
            <a:spLocks noGrp="1"/>
          </p:cNvSpPr>
          <p:nvPr>
            <p:ph idx="1"/>
          </p:nvPr>
        </p:nvSpPr>
        <p:spPr/>
        <p:txBody>
          <a:bodyPr>
            <a:normAutofit/>
          </a:bodyPr>
          <a:lstStyle/>
          <a:p>
            <a:pPr marL="0" indent="0">
              <a:buNone/>
            </a:pPr>
            <a:r>
              <a:rPr lang="sv-SE" i="1" dirty="0"/>
              <a:t>Det handlar om demokratiskt tänkande, uppfostra individen, barnen till demokratiska medborgare, värdegrund, ja allt med inflytande och allt dom ska lära sig också så klart, alltså matematik, svenska….ja….sedan är det ju allt med </a:t>
            </a:r>
            <a:r>
              <a:rPr lang="sv-SE" i="1" dirty="0" smtClean="0"/>
              <a:t>den </a:t>
            </a:r>
            <a:r>
              <a:rPr lang="sv-SE" i="1" dirty="0"/>
              <a:t>sociala biten som också är </a:t>
            </a:r>
            <a:r>
              <a:rPr lang="sv-SE" i="1" dirty="0" smtClean="0"/>
              <a:t>jättestor.</a:t>
            </a:r>
          </a:p>
          <a:p>
            <a:pPr marL="0" indent="0">
              <a:buNone/>
            </a:pPr>
            <a:endParaRPr lang="sv-SE" i="1" dirty="0"/>
          </a:p>
          <a:p>
            <a:pPr marL="0" indent="0">
              <a:buNone/>
            </a:pPr>
            <a:r>
              <a:rPr lang="sv-SE" dirty="0" smtClean="0"/>
              <a:t>(Intervju med Cia)</a:t>
            </a:r>
            <a:endParaRPr lang="sv-SE" dirty="0"/>
          </a:p>
        </p:txBody>
      </p:sp>
    </p:spTree>
    <p:extLst>
      <p:ext uri="{BB962C8B-B14F-4D97-AF65-F5344CB8AC3E}">
        <p14:creationId xmlns:p14="http://schemas.microsoft.com/office/powerpoint/2010/main" val="3010697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Omsorg som återberättade intentioner</a:t>
            </a:r>
          </a:p>
        </p:txBody>
      </p:sp>
      <p:sp>
        <p:nvSpPr>
          <p:cNvPr id="3" name="Platshållare för innehåll 2"/>
          <p:cNvSpPr>
            <a:spLocks noGrp="1"/>
          </p:cNvSpPr>
          <p:nvPr>
            <p:ph idx="1"/>
          </p:nvPr>
        </p:nvSpPr>
        <p:spPr/>
        <p:txBody>
          <a:bodyPr/>
          <a:lstStyle/>
          <a:p>
            <a:r>
              <a:rPr lang="sv-SE" dirty="0" smtClean="0"/>
              <a:t>Lägga vikt vid </a:t>
            </a:r>
            <a:r>
              <a:rPr lang="sv-SE" i="1" dirty="0" smtClean="0"/>
              <a:t>det sociala </a:t>
            </a:r>
            <a:r>
              <a:rPr lang="sv-SE" dirty="0" smtClean="0"/>
              <a:t>(Dora)</a:t>
            </a:r>
          </a:p>
          <a:p>
            <a:r>
              <a:rPr lang="sv-SE" dirty="0" smtClean="0"/>
              <a:t>Förmåga att </a:t>
            </a:r>
            <a:r>
              <a:rPr lang="sv-SE" i="1" dirty="0" smtClean="0"/>
              <a:t>se hela barngruppen </a:t>
            </a:r>
            <a:r>
              <a:rPr lang="sv-SE" dirty="0" smtClean="0"/>
              <a:t>(Anna)</a:t>
            </a:r>
          </a:p>
          <a:p>
            <a:r>
              <a:rPr lang="sv-SE" i="1" dirty="0" smtClean="0"/>
              <a:t>Ha koll </a:t>
            </a:r>
            <a:r>
              <a:rPr lang="sv-SE" dirty="0" smtClean="0"/>
              <a:t>i de stora barngrupperna (Berit)</a:t>
            </a:r>
          </a:p>
          <a:p>
            <a:endParaRPr lang="sv-SE" dirty="0"/>
          </a:p>
          <a:p>
            <a:endParaRPr lang="sv-SE" dirty="0" smtClean="0"/>
          </a:p>
          <a:p>
            <a:endParaRPr lang="sv-SE" dirty="0"/>
          </a:p>
          <a:p>
            <a:pPr marL="0" indent="0">
              <a:buNone/>
            </a:pPr>
            <a:r>
              <a:rPr lang="sv-SE" dirty="0" smtClean="0"/>
              <a:t>(Intervjudata)</a:t>
            </a:r>
          </a:p>
        </p:txBody>
      </p:sp>
    </p:spTree>
    <p:extLst>
      <p:ext uri="{BB962C8B-B14F-4D97-AF65-F5344CB8AC3E}">
        <p14:creationId xmlns:p14="http://schemas.microsoft.com/office/powerpoint/2010/main" val="3599991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Omsorg som återberättade intentioner</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i="1" dirty="0"/>
              <a:t>Jag kan fyrtiofem barn utan och innan, hemförhållanden, var de står kunskapsmässigt och känslomässigt. Det är ett väldigt komplext jobb, det </a:t>
            </a:r>
            <a:r>
              <a:rPr lang="sv-SE" i="1" dirty="0" smtClean="0"/>
              <a:t>här.</a:t>
            </a:r>
          </a:p>
          <a:p>
            <a:pPr marL="0" indent="0">
              <a:buNone/>
            </a:pPr>
            <a:endParaRPr lang="sv-SE" i="1" dirty="0"/>
          </a:p>
          <a:p>
            <a:pPr marL="0" indent="0">
              <a:buNone/>
            </a:pPr>
            <a:r>
              <a:rPr lang="sv-SE" i="1" dirty="0"/>
              <a:t>Jag kan gå med ishackan härute eller stå vid diskbänken och lyssna på några barn utan att de vet om det. En del tror nog inte att jag gör något alls, jag går där med min ishacka, men jag lyssnar när jag står </a:t>
            </a:r>
            <a:r>
              <a:rPr lang="sv-SE" i="1" dirty="0" smtClean="0"/>
              <a:t>där </a:t>
            </a:r>
            <a:r>
              <a:rPr lang="sv-SE" dirty="0" smtClean="0"/>
              <a:t>(Båda </a:t>
            </a:r>
            <a:r>
              <a:rPr lang="sv-SE" smtClean="0"/>
              <a:t>citaten från intervju med Dora)</a:t>
            </a:r>
            <a:endParaRPr lang="sv-SE" i="1" dirty="0"/>
          </a:p>
        </p:txBody>
      </p:sp>
    </p:spTree>
    <p:extLst>
      <p:ext uri="{BB962C8B-B14F-4D97-AF65-F5344CB8AC3E}">
        <p14:creationId xmlns:p14="http://schemas.microsoft.com/office/powerpoint/2010/main" val="4216401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200" dirty="0"/>
              <a:t>Omsorg på beställning – svar på krav och förväntningar från föräldrar och kollegor</a:t>
            </a:r>
          </a:p>
        </p:txBody>
      </p:sp>
      <p:sp>
        <p:nvSpPr>
          <p:cNvPr id="3" name="Platshållare för innehåll 2"/>
          <p:cNvSpPr>
            <a:spLocks noGrp="1"/>
          </p:cNvSpPr>
          <p:nvPr>
            <p:ph idx="1"/>
          </p:nvPr>
        </p:nvSpPr>
        <p:spPr/>
        <p:txBody>
          <a:bodyPr/>
          <a:lstStyle/>
          <a:p>
            <a:pPr marL="0" indent="0">
              <a:buNone/>
            </a:pPr>
            <a:r>
              <a:rPr lang="sv-SE" i="1" dirty="0"/>
              <a:t>Får ett telefonsamtal från mamma till pojken i 5-6 med tidigare nämnd ADHD. Han är hemma idag, strulade på slöjden igår. Försökte få henne att köra hit honom men det gick inte. Hade ett samtal med en mamma till pojke i förskoleklass. Det är lite saker som händer i matsalen som vi ska reda ut med hans fadder som går i </a:t>
            </a:r>
            <a:r>
              <a:rPr lang="sv-SE" i="1" dirty="0" smtClean="0"/>
              <a:t>4:an.</a:t>
            </a:r>
          </a:p>
          <a:p>
            <a:pPr marL="0" indent="0">
              <a:buNone/>
            </a:pPr>
            <a:r>
              <a:rPr lang="sv-SE" dirty="0" smtClean="0"/>
              <a:t>(Dagboksanteckningar från Dagmar)</a:t>
            </a:r>
            <a:endParaRPr lang="sv-SE" dirty="0"/>
          </a:p>
        </p:txBody>
      </p:sp>
    </p:spTree>
    <p:extLst>
      <p:ext uri="{BB962C8B-B14F-4D97-AF65-F5344CB8AC3E}">
        <p14:creationId xmlns:p14="http://schemas.microsoft.com/office/powerpoint/2010/main" val="2991780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200" dirty="0"/>
              <a:t>Omsorg på beställning – svar på krav och förväntningar från föräldrar och kollegor</a:t>
            </a:r>
          </a:p>
        </p:txBody>
      </p:sp>
      <p:sp>
        <p:nvSpPr>
          <p:cNvPr id="3" name="Platshållare för innehåll 2"/>
          <p:cNvSpPr>
            <a:spLocks noGrp="1"/>
          </p:cNvSpPr>
          <p:nvPr>
            <p:ph idx="1"/>
          </p:nvPr>
        </p:nvSpPr>
        <p:spPr/>
        <p:txBody>
          <a:bodyPr>
            <a:normAutofit fontScale="85000" lnSpcReduction="20000"/>
          </a:bodyPr>
          <a:lstStyle/>
          <a:p>
            <a:pPr marL="0" indent="0">
              <a:buNone/>
            </a:pPr>
            <a:r>
              <a:rPr lang="sv-SE" i="1" dirty="0"/>
              <a:t>Pratar med en tjej vars mamma påtalat att det är lite problem i en grupp med tre tjejer. En blir i stort sett alltid utanför. Mamman upplever att det alltid är hennes dotter som hamnar i den situationen. Efter att ha observerat på fritids så har vi en lite annorlunda bild. Flickan A och flickan B hamnar utanför medan den tredje flickan aldrig är i den situationen. Flickan vars mamma påtalat det hela är ibland aktiv beträffande nedlåtande kommentarer om den ena i ’tre’-gruppen. Pratade med barnen kring detta. Hur känns det att vara den som är utanför? Vad kan vi göra åt detta? Behöver följas </a:t>
            </a:r>
            <a:r>
              <a:rPr lang="sv-SE" i="1" dirty="0" smtClean="0"/>
              <a:t>upp.</a:t>
            </a:r>
          </a:p>
          <a:p>
            <a:pPr marL="0" indent="0">
              <a:buNone/>
            </a:pPr>
            <a:r>
              <a:rPr lang="sv-SE" dirty="0" smtClean="0"/>
              <a:t>(Dagboksanteckningar från Diana)</a:t>
            </a:r>
            <a:endParaRPr lang="sv-SE" dirty="0"/>
          </a:p>
        </p:txBody>
      </p:sp>
    </p:spTree>
    <p:extLst>
      <p:ext uri="{BB962C8B-B14F-4D97-AF65-F5344CB8AC3E}">
        <p14:creationId xmlns:p14="http://schemas.microsoft.com/office/powerpoint/2010/main" val="1569848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200" dirty="0"/>
              <a:t>Omsorg på beställning – svar på krav och förväntningar från föräldrar och kollegor</a:t>
            </a:r>
          </a:p>
        </p:txBody>
      </p:sp>
      <p:sp>
        <p:nvSpPr>
          <p:cNvPr id="3" name="Platshållare för innehåll 2"/>
          <p:cNvSpPr>
            <a:spLocks noGrp="1"/>
          </p:cNvSpPr>
          <p:nvPr>
            <p:ph idx="1"/>
          </p:nvPr>
        </p:nvSpPr>
        <p:spPr/>
        <p:txBody>
          <a:bodyPr>
            <a:normAutofit fontScale="85000" lnSpcReduction="20000"/>
          </a:bodyPr>
          <a:lstStyle/>
          <a:p>
            <a:pPr marL="0" indent="0">
              <a:buNone/>
            </a:pPr>
            <a:r>
              <a:rPr lang="sv-SE" i="1" dirty="0"/>
              <a:t>En mamma har dröjt sig kvar och ber om ett par minuter. Hon har pratat med oss tidigare då hennes sexåriga flicka fått en dask i ansiktet av en annan sexårig flicka. Min arbetskamrat pratade då med flickorna en och en och sedan tillsammans. Hon pratade allvarligt och tyckte det löste sig på ett bra sätt. Vi har diskuterat saken i arbetslaget, haft extra koll och frågat dem hur det går. Vi har sett (och hört) att det går bra och märkt att de gärna leker med varandra. Mamman tycker nu att detta har skötts mycket illa, att hennes dotter är otrygg, inte vill iväg, är rädd, orolig. Mamman tycker att det är en stor brist i informationen och att detta är mycket </a:t>
            </a:r>
            <a:r>
              <a:rPr lang="sv-SE" i="1" dirty="0" smtClean="0"/>
              <a:t>allvarligt.</a:t>
            </a:r>
          </a:p>
          <a:p>
            <a:pPr marL="0" indent="0">
              <a:buNone/>
            </a:pPr>
            <a:r>
              <a:rPr lang="sv-SE" dirty="0" smtClean="0"/>
              <a:t>(Dagboksanteckningar från Donna)</a:t>
            </a:r>
            <a:endParaRPr lang="sv-SE" dirty="0"/>
          </a:p>
        </p:txBody>
      </p:sp>
    </p:spTree>
    <p:extLst>
      <p:ext uri="{BB962C8B-B14F-4D97-AF65-F5344CB8AC3E}">
        <p14:creationId xmlns:p14="http://schemas.microsoft.com/office/powerpoint/2010/main" val="764006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Omsorg som ett etiskt förhållningssätt i fritidspedagogernas profession</a:t>
            </a:r>
            <a:endParaRPr lang="sv-SE" dirty="0"/>
          </a:p>
        </p:txBody>
      </p:sp>
      <p:sp>
        <p:nvSpPr>
          <p:cNvPr id="3" name="Platshållare för innehåll 2"/>
          <p:cNvSpPr>
            <a:spLocks noGrp="1"/>
          </p:cNvSpPr>
          <p:nvPr>
            <p:ph idx="1"/>
          </p:nvPr>
        </p:nvSpPr>
        <p:spPr/>
        <p:txBody>
          <a:bodyPr>
            <a:normAutofit fontScale="92500"/>
          </a:bodyPr>
          <a:lstStyle/>
          <a:p>
            <a:pPr marL="0" indent="0">
              <a:buNone/>
            </a:pPr>
            <a:r>
              <a:rPr lang="sv-SE" dirty="0" smtClean="0"/>
              <a:t>Donna berättar att hon under en samling initierar </a:t>
            </a:r>
            <a:r>
              <a:rPr lang="sv-SE" dirty="0"/>
              <a:t>samtal om rasten </a:t>
            </a:r>
            <a:r>
              <a:rPr lang="sv-SE" i="1" dirty="0"/>
              <a:t>och kollar att alla har en kompis</a:t>
            </a:r>
            <a:r>
              <a:rPr lang="sv-SE" dirty="0"/>
              <a:t>. </a:t>
            </a:r>
            <a:r>
              <a:rPr lang="sv-SE" dirty="0" smtClean="0"/>
              <a:t>Efter </a:t>
            </a:r>
            <a:r>
              <a:rPr lang="sv-SE" dirty="0"/>
              <a:t>rasten samlar Donna barnen </a:t>
            </a:r>
            <a:r>
              <a:rPr lang="sv-SE" dirty="0" smtClean="0"/>
              <a:t>och </a:t>
            </a:r>
            <a:r>
              <a:rPr lang="sv-SE" i="1" dirty="0" smtClean="0"/>
              <a:t>pratar </a:t>
            </a:r>
            <a:r>
              <a:rPr lang="sv-SE" i="1" dirty="0"/>
              <a:t>om hur rasten varit och alla säger ett par ord. Alla är bra på att våga berätta och säga sin åsikt fast de bara gått på skolan i ca 7 veckor</a:t>
            </a:r>
            <a:r>
              <a:rPr lang="sv-SE" dirty="0"/>
              <a:t>. </a:t>
            </a:r>
            <a:endParaRPr lang="sv-SE" dirty="0" smtClean="0"/>
          </a:p>
          <a:p>
            <a:pPr marL="0" indent="0">
              <a:buNone/>
            </a:pPr>
            <a:r>
              <a:rPr lang="sv-SE" dirty="0" smtClean="0"/>
              <a:t>En flicka säger sig ibland svårt att hitta </a:t>
            </a:r>
            <a:r>
              <a:rPr lang="sv-SE" dirty="0"/>
              <a:t>på någonting på rasten. </a:t>
            </a:r>
            <a:r>
              <a:rPr lang="sv-SE" i="1" dirty="0"/>
              <a:t>Vi kommer överens om att hjälpas åt ännu bättre före rasten med förslag och </a:t>
            </a:r>
            <a:r>
              <a:rPr lang="sv-SE" i="1" dirty="0" smtClean="0"/>
              <a:t>kompisar</a:t>
            </a:r>
            <a:r>
              <a:rPr lang="sv-SE" dirty="0" smtClean="0"/>
              <a:t>. </a:t>
            </a:r>
            <a:endParaRPr lang="sv-SE" dirty="0"/>
          </a:p>
          <a:p>
            <a:endParaRPr lang="sv-SE" dirty="0"/>
          </a:p>
        </p:txBody>
      </p:sp>
    </p:spTree>
    <p:extLst>
      <p:ext uri="{BB962C8B-B14F-4D97-AF65-F5344CB8AC3E}">
        <p14:creationId xmlns:p14="http://schemas.microsoft.com/office/powerpoint/2010/main" val="1111211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Upplägg</a:t>
            </a:r>
            <a:endParaRPr lang="sv-SE" dirty="0"/>
          </a:p>
        </p:txBody>
      </p:sp>
      <p:sp>
        <p:nvSpPr>
          <p:cNvPr id="3" name="Platshållare för innehåll 2"/>
          <p:cNvSpPr>
            <a:spLocks noGrp="1"/>
          </p:cNvSpPr>
          <p:nvPr>
            <p:ph idx="1"/>
          </p:nvPr>
        </p:nvSpPr>
        <p:spPr/>
        <p:txBody>
          <a:bodyPr/>
          <a:lstStyle/>
          <a:p>
            <a:r>
              <a:rPr lang="sv-SE" dirty="0" smtClean="0"/>
              <a:t>Del 1: Fritidspedagogers etiska förmåga</a:t>
            </a:r>
          </a:p>
          <a:p>
            <a:r>
              <a:rPr lang="sv-SE" dirty="0" smtClean="0"/>
              <a:t>Dialogcafé</a:t>
            </a:r>
          </a:p>
          <a:p>
            <a:r>
              <a:rPr lang="sv-SE" dirty="0" smtClean="0"/>
              <a:t>Del 2:  Dimensioner av omsorg</a:t>
            </a:r>
            <a:endParaRPr lang="sv-SE" dirty="0"/>
          </a:p>
        </p:txBody>
      </p:sp>
    </p:spTree>
    <p:extLst>
      <p:ext uri="{BB962C8B-B14F-4D97-AF65-F5344CB8AC3E}">
        <p14:creationId xmlns:p14="http://schemas.microsoft.com/office/powerpoint/2010/main" val="2468813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Omsorg som ett etiskt förhållningssätt i fritidspedagogernas profession</a:t>
            </a:r>
          </a:p>
        </p:txBody>
      </p:sp>
      <p:sp>
        <p:nvSpPr>
          <p:cNvPr id="3" name="Platshållare för innehåll 2"/>
          <p:cNvSpPr>
            <a:spLocks noGrp="1"/>
          </p:cNvSpPr>
          <p:nvPr>
            <p:ph idx="1"/>
          </p:nvPr>
        </p:nvSpPr>
        <p:spPr/>
        <p:txBody>
          <a:bodyPr>
            <a:normAutofit/>
          </a:bodyPr>
          <a:lstStyle/>
          <a:p>
            <a:pPr marL="0" indent="0">
              <a:buNone/>
            </a:pPr>
            <a:r>
              <a:rPr lang="sv-SE" sz="2800" i="1" dirty="0"/>
              <a:t>På vägen ut är flera barn på väg in. Tänker på att säga någonting till så många som </a:t>
            </a:r>
            <a:r>
              <a:rPr lang="sv-SE" sz="2800" i="1" dirty="0" smtClean="0"/>
              <a:t>möjligt.</a:t>
            </a:r>
          </a:p>
          <a:p>
            <a:pPr marL="0" indent="0">
              <a:buNone/>
            </a:pPr>
            <a:endParaRPr lang="sv-SE" sz="2800" i="1" dirty="0"/>
          </a:p>
          <a:p>
            <a:pPr marL="0" indent="0">
              <a:buNone/>
            </a:pPr>
            <a:r>
              <a:rPr lang="sv-SE" sz="2800" i="1" dirty="0"/>
              <a:t>Det blir en bra lekstund där jag hinner prata med de flesta om hur de tycker att de har det på skolan med förskoleklass och fritids, hur det går att äta i en stor matsal, hur det känns med kompisar eller om det är någonting de funderar </a:t>
            </a:r>
            <a:r>
              <a:rPr lang="sv-SE" sz="2800" i="1" dirty="0" smtClean="0"/>
              <a:t>över</a:t>
            </a:r>
            <a:r>
              <a:rPr lang="sv-SE" sz="2800" dirty="0" smtClean="0"/>
              <a:t>.</a:t>
            </a:r>
          </a:p>
          <a:p>
            <a:pPr marL="0" indent="0">
              <a:buNone/>
            </a:pPr>
            <a:r>
              <a:rPr lang="sv-SE" dirty="0" smtClean="0"/>
              <a:t>(Dagboksanteckningar Donna)</a:t>
            </a:r>
            <a:endParaRPr lang="sv-SE" dirty="0"/>
          </a:p>
        </p:txBody>
      </p:sp>
    </p:spTree>
    <p:extLst>
      <p:ext uri="{BB962C8B-B14F-4D97-AF65-F5344CB8AC3E}">
        <p14:creationId xmlns:p14="http://schemas.microsoft.com/office/powerpoint/2010/main" val="3288671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Omsorg som ett etiskt förhållningssätt i fritidspedagogernas profession</a:t>
            </a:r>
          </a:p>
        </p:txBody>
      </p:sp>
      <p:sp>
        <p:nvSpPr>
          <p:cNvPr id="3" name="Platshållare för innehåll 2"/>
          <p:cNvSpPr>
            <a:spLocks noGrp="1"/>
          </p:cNvSpPr>
          <p:nvPr>
            <p:ph idx="1"/>
          </p:nvPr>
        </p:nvSpPr>
        <p:spPr/>
        <p:txBody>
          <a:bodyPr>
            <a:normAutofit fontScale="77500" lnSpcReduction="20000"/>
          </a:bodyPr>
          <a:lstStyle/>
          <a:p>
            <a:pPr marL="0" indent="0">
              <a:buNone/>
            </a:pPr>
            <a:r>
              <a:rPr lang="sv-SE" i="1" dirty="0"/>
              <a:t>Samling på mattan. Hur har rasten varit? Vem/vilka har du varit med? Har du varit själv? Ville du det? Laget runt. Några konflikter, under leken ”Sandtrollet” hade uppstått, pratade om det. Är det schysst att samma person får ”jaga” hela tiden? Vi kom fram till att det var det nog inte. Skulle tänka på det nästa gång. Efter samtalet fick barnen välja aktivitet. Småkonflikter här och där i leken. Två vill ha samma Barbiedocka. Hur löser vi det? Försökte med olika alternativ. Slutade med att en pojke, missnöjd, valde att lämna Barbieleken. Tre flickor blev oense i lek med ”</a:t>
            </a:r>
            <a:r>
              <a:rPr lang="sv-SE" i="1" dirty="0" err="1"/>
              <a:t>älvhuset</a:t>
            </a:r>
            <a:r>
              <a:rPr lang="sv-SE" i="1" dirty="0"/>
              <a:t>”. De andra två tyckte att den tredje försökte bestämma allt. Hur kan vi göra då? Samtalade om att bestämma tillsammans i leken, Hur man kan </a:t>
            </a:r>
            <a:r>
              <a:rPr lang="sv-SE" i="1" dirty="0" smtClean="0"/>
              <a:t>göra.</a:t>
            </a:r>
          </a:p>
          <a:p>
            <a:pPr marL="0" indent="0">
              <a:buNone/>
            </a:pPr>
            <a:r>
              <a:rPr lang="sv-SE" dirty="0" smtClean="0"/>
              <a:t>(Dagboksanteckningar från Diana)</a:t>
            </a:r>
            <a:endParaRPr lang="sv-SE" dirty="0"/>
          </a:p>
        </p:txBody>
      </p:sp>
    </p:spTree>
    <p:extLst>
      <p:ext uri="{BB962C8B-B14F-4D97-AF65-F5344CB8AC3E}">
        <p14:creationId xmlns:p14="http://schemas.microsoft.com/office/powerpoint/2010/main" val="3424469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Omsorg som ett etiskt förhållningssätt i fritidspedagogernas profession</a:t>
            </a:r>
          </a:p>
        </p:txBody>
      </p:sp>
      <p:sp>
        <p:nvSpPr>
          <p:cNvPr id="3" name="Platshållare för innehåll 2"/>
          <p:cNvSpPr>
            <a:spLocks noGrp="1"/>
          </p:cNvSpPr>
          <p:nvPr>
            <p:ph idx="1"/>
          </p:nvPr>
        </p:nvSpPr>
        <p:spPr/>
        <p:txBody>
          <a:bodyPr>
            <a:normAutofit/>
          </a:bodyPr>
          <a:lstStyle/>
          <a:p>
            <a:pPr marL="0" indent="0">
              <a:buNone/>
            </a:pPr>
            <a:r>
              <a:rPr lang="sv-SE" sz="2800" i="1" dirty="0"/>
              <a:t>12.40-13.45 Förskoleklass och tvåor. Tog hjälp av en kille i tvåan och tog ut och sorterade sopor till soprummet. Plockade ur diskmaskinen. Var ute och pratade lite. Killarna valde att spela pingis. Gick in och ut i byggen till två </a:t>
            </a:r>
            <a:r>
              <a:rPr lang="sv-SE" sz="2800" i="1" dirty="0" err="1"/>
              <a:t>förskoleklassare</a:t>
            </a:r>
            <a:r>
              <a:rPr lang="sv-SE" sz="2800" i="1" dirty="0"/>
              <a:t> som annars bara kastar leksaker och skriker därinne. Hjälpte dom till en mer konstruktiv lek (byggde vägar och hus med bilarna</a:t>
            </a:r>
            <a:r>
              <a:rPr lang="sv-SE" sz="2800" i="1" dirty="0" smtClean="0"/>
              <a:t>)</a:t>
            </a:r>
          </a:p>
          <a:p>
            <a:pPr marL="0" indent="0">
              <a:buNone/>
            </a:pPr>
            <a:endParaRPr lang="sv-SE" dirty="0" smtClean="0"/>
          </a:p>
          <a:p>
            <a:pPr marL="0" indent="0">
              <a:buNone/>
            </a:pPr>
            <a:r>
              <a:rPr lang="sv-SE" sz="2800" dirty="0" smtClean="0"/>
              <a:t>(Dagboksanteckningar från Dagmar)</a:t>
            </a:r>
            <a:endParaRPr lang="sv-SE" sz="2800" dirty="0"/>
          </a:p>
        </p:txBody>
      </p:sp>
    </p:spTree>
    <p:extLst>
      <p:ext uri="{BB962C8B-B14F-4D97-AF65-F5344CB8AC3E}">
        <p14:creationId xmlns:p14="http://schemas.microsoft.com/office/powerpoint/2010/main" val="556105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Sammanfattningsvis</a:t>
            </a:r>
            <a:endParaRPr lang="sv-SE" dirty="0"/>
          </a:p>
        </p:txBody>
      </p:sp>
      <p:sp>
        <p:nvSpPr>
          <p:cNvPr id="3" name="Platshållare för innehåll 2"/>
          <p:cNvSpPr>
            <a:spLocks noGrp="1"/>
          </p:cNvSpPr>
          <p:nvPr>
            <p:ph idx="1"/>
          </p:nvPr>
        </p:nvSpPr>
        <p:spPr/>
        <p:txBody>
          <a:bodyPr>
            <a:normAutofit fontScale="92500" lnSpcReduction="20000"/>
          </a:bodyPr>
          <a:lstStyle/>
          <a:p>
            <a:pPr marL="0" indent="0">
              <a:buNone/>
            </a:pPr>
            <a:r>
              <a:rPr lang="sv-SE" dirty="0"/>
              <a:t>F</a:t>
            </a:r>
            <a:r>
              <a:rPr lang="sv-SE" dirty="0" smtClean="0"/>
              <a:t>ritidspedagogerna </a:t>
            </a:r>
            <a:r>
              <a:rPr lang="sv-SE" dirty="0"/>
              <a:t>använder sig av </a:t>
            </a:r>
            <a:r>
              <a:rPr lang="sv-SE" dirty="0" smtClean="0"/>
              <a:t>en </a:t>
            </a:r>
            <a:r>
              <a:rPr lang="sv-SE" i="1" dirty="0"/>
              <a:t>etisk </a:t>
            </a:r>
            <a:r>
              <a:rPr lang="sv-SE" i="1" dirty="0" smtClean="0"/>
              <a:t>förmåga</a:t>
            </a:r>
            <a:r>
              <a:rPr lang="sv-SE" dirty="0" smtClean="0"/>
              <a:t>, innehållande deras:</a:t>
            </a:r>
          </a:p>
          <a:p>
            <a:pPr lvl="0"/>
            <a:r>
              <a:rPr lang="sv-SE" dirty="0" smtClean="0"/>
              <a:t>kunskaper </a:t>
            </a:r>
            <a:r>
              <a:rPr lang="sv-SE" dirty="0"/>
              <a:t>om omsorgsetiska värden så som de kommer till uttryck i återberättade intentioner om omsorg,</a:t>
            </a:r>
          </a:p>
          <a:p>
            <a:pPr lvl="0"/>
            <a:r>
              <a:rPr lang="sv-SE" dirty="0" smtClean="0"/>
              <a:t>kunskaper </a:t>
            </a:r>
            <a:r>
              <a:rPr lang="sv-SE" dirty="0"/>
              <a:t>om och förmåga att svara an på föräldrars och kollegors krav och önskemål om omsorg, samt</a:t>
            </a:r>
          </a:p>
          <a:p>
            <a:r>
              <a:rPr lang="sv-SE" dirty="0" smtClean="0"/>
              <a:t>etiska </a:t>
            </a:r>
            <a:r>
              <a:rPr lang="sv-SE" dirty="0"/>
              <a:t>förhållningssätt, </a:t>
            </a:r>
            <a:r>
              <a:rPr lang="sv-SE" dirty="0" smtClean="0"/>
              <a:t>dvs </a:t>
            </a:r>
            <a:r>
              <a:rPr lang="sv-SE" dirty="0"/>
              <a:t>de kunskaper som är användbara i verksamheten bland barnen här-och-nu.   </a:t>
            </a:r>
          </a:p>
          <a:p>
            <a:endParaRPr lang="sv-SE" dirty="0"/>
          </a:p>
        </p:txBody>
      </p:sp>
    </p:spTree>
    <p:extLst>
      <p:ext uri="{BB962C8B-B14F-4D97-AF65-F5344CB8AC3E}">
        <p14:creationId xmlns:p14="http://schemas.microsoft.com/office/powerpoint/2010/main" val="143331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Sammanfattningsvis</a:t>
            </a:r>
            <a:endParaRPr lang="sv-SE" dirty="0"/>
          </a:p>
        </p:txBody>
      </p:sp>
      <p:sp>
        <p:nvSpPr>
          <p:cNvPr id="3" name="Platshållare för innehåll 2"/>
          <p:cNvSpPr>
            <a:spLocks noGrp="1"/>
          </p:cNvSpPr>
          <p:nvPr>
            <p:ph idx="1"/>
          </p:nvPr>
        </p:nvSpPr>
        <p:spPr/>
        <p:txBody>
          <a:bodyPr>
            <a:normAutofit/>
          </a:bodyPr>
          <a:lstStyle/>
          <a:p>
            <a:r>
              <a:rPr lang="sv-SE" dirty="0" smtClean="0"/>
              <a:t>Fritidspedagogerna vet vad som förväntas av dem och de har en etisk förmåga att bedriva omsorg i sin verksamhet</a:t>
            </a:r>
          </a:p>
          <a:p>
            <a:r>
              <a:rPr lang="sv-SE" dirty="0"/>
              <a:t>Fritidspedagogerna saknar ett gemensamt vardagsspråk för att artikulera sin verksamhet och för att kunna jämföra och hävda vikten av sitt arbete inom skolans olika verksamheter. </a:t>
            </a:r>
          </a:p>
          <a:p>
            <a:endParaRPr lang="sv-SE" dirty="0" smtClean="0"/>
          </a:p>
        </p:txBody>
      </p:sp>
    </p:spTree>
    <p:extLst>
      <p:ext uri="{BB962C8B-B14F-4D97-AF65-F5344CB8AC3E}">
        <p14:creationId xmlns:p14="http://schemas.microsoft.com/office/powerpoint/2010/main" val="2864938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Sammanfattningsvis</a:t>
            </a:r>
            <a:endParaRPr lang="sv-SE" dirty="0"/>
          </a:p>
        </p:txBody>
      </p:sp>
      <p:sp>
        <p:nvSpPr>
          <p:cNvPr id="3" name="Platshållare för innehåll 2"/>
          <p:cNvSpPr>
            <a:spLocks noGrp="1"/>
          </p:cNvSpPr>
          <p:nvPr>
            <p:ph idx="1"/>
          </p:nvPr>
        </p:nvSpPr>
        <p:spPr/>
        <p:txBody>
          <a:bodyPr>
            <a:normAutofit/>
          </a:bodyPr>
          <a:lstStyle/>
          <a:p>
            <a:r>
              <a:rPr lang="sv-SE" dirty="0" smtClean="0"/>
              <a:t>För </a:t>
            </a:r>
            <a:r>
              <a:rPr lang="sv-SE" dirty="0"/>
              <a:t>barnen kan detta få konsekvenser som att </a:t>
            </a:r>
            <a:r>
              <a:rPr lang="sv-SE" dirty="0" smtClean="0"/>
              <a:t>den verksamhet de erbjuds framställs </a:t>
            </a:r>
            <a:r>
              <a:rPr lang="sv-SE" dirty="0"/>
              <a:t>i traditionella innehåll där omsorgsaspekten döljs bakom begrepp som utevistelse, sport, pyssel och lekar. </a:t>
            </a:r>
          </a:p>
          <a:p>
            <a:endParaRPr lang="sv-SE" dirty="0"/>
          </a:p>
        </p:txBody>
      </p:sp>
    </p:spTree>
    <p:extLst>
      <p:ext uri="{BB962C8B-B14F-4D97-AF65-F5344CB8AC3E}">
        <p14:creationId xmlns:p14="http://schemas.microsoft.com/office/powerpoint/2010/main" val="2697449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Dialogcafé</a:t>
            </a:r>
            <a:endParaRPr lang="sv-SE" dirty="0"/>
          </a:p>
        </p:txBody>
      </p:sp>
      <p:sp>
        <p:nvSpPr>
          <p:cNvPr id="3" name="Platshållare för innehåll 2"/>
          <p:cNvSpPr>
            <a:spLocks noGrp="1"/>
          </p:cNvSpPr>
          <p:nvPr>
            <p:ph idx="1"/>
          </p:nvPr>
        </p:nvSpPr>
        <p:spPr/>
        <p:txBody>
          <a:bodyPr>
            <a:normAutofit fontScale="92500" lnSpcReduction="10000"/>
          </a:bodyPr>
          <a:lstStyle/>
          <a:p>
            <a:r>
              <a:rPr lang="sv-SE" dirty="0" smtClean="0"/>
              <a:t>Hur ser din etiska förmåga ut?</a:t>
            </a:r>
          </a:p>
          <a:p>
            <a:pPr lvl="1"/>
            <a:r>
              <a:rPr lang="sv-SE" dirty="0" smtClean="0"/>
              <a:t>Vad händer med den etiska förmågan när du byter mellan verksamhetsformerna fritidshem och skola?</a:t>
            </a:r>
          </a:p>
          <a:p>
            <a:pPr lvl="1"/>
            <a:r>
              <a:rPr lang="sv-SE" dirty="0" smtClean="0"/>
              <a:t>Vad har du för språk för att uttrycka den etiska förmågan?</a:t>
            </a:r>
          </a:p>
          <a:p>
            <a:pPr marL="457200" lvl="1" indent="0">
              <a:buNone/>
            </a:pPr>
            <a:endParaRPr lang="sv-SE" dirty="0" smtClean="0"/>
          </a:p>
          <a:p>
            <a:r>
              <a:rPr lang="sv-SE" dirty="0"/>
              <a:t>Finns omsorgen med i din planerade verksamhet?</a:t>
            </a:r>
          </a:p>
          <a:p>
            <a:pPr lvl="1"/>
            <a:r>
              <a:rPr lang="sv-SE" dirty="0"/>
              <a:t>Om nej: När blir den föremål för granskning och reflektion?</a:t>
            </a:r>
          </a:p>
          <a:p>
            <a:pPr lvl="1"/>
            <a:r>
              <a:rPr lang="sv-SE" dirty="0"/>
              <a:t>Om ja: Hur följs den upp och utvärderas?</a:t>
            </a:r>
          </a:p>
          <a:p>
            <a:endParaRPr lang="sv-SE" dirty="0" smtClean="0"/>
          </a:p>
        </p:txBody>
      </p:sp>
    </p:spTree>
    <p:extLst>
      <p:ext uri="{BB962C8B-B14F-4D97-AF65-F5344CB8AC3E}">
        <p14:creationId xmlns:p14="http://schemas.microsoft.com/office/powerpoint/2010/main" val="10571644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Del 2 Dimensioner av omsorg</a:t>
            </a:r>
            <a:endParaRPr lang="sv-SE" dirty="0"/>
          </a:p>
        </p:txBody>
      </p:sp>
      <p:sp>
        <p:nvSpPr>
          <p:cNvPr id="3" name="Platshållare för innehåll 2"/>
          <p:cNvSpPr>
            <a:spLocks noGrp="1"/>
          </p:cNvSpPr>
          <p:nvPr>
            <p:ph idx="1"/>
          </p:nvPr>
        </p:nvSpPr>
        <p:spPr/>
        <p:txBody>
          <a:bodyPr>
            <a:normAutofit/>
          </a:bodyPr>
          <a:lstStyle/>
          <a:p>
            <a:r>
              <a:rPr lang="en-US" dirty="0" err="1" smtClean="0"/>
              <a:t>Syfte</a:t>
            </a:r>
            <a:r>
              <a:rPr lang="en-US" dirty="0" smtClean="0"/>
              <a:t>: </a:t>
            </a:r>
            <a:r>
              <a:rPr lang="en-US" dirty="0" err="1" smtClean="0"/>
              <a:t>Att</a:t>
            </a:r>
            <a:r>
              <a:rPr lang="en-US" dirty="0" smtClean="0"/>
              <a:t> </a:t>
            </a:r>
            <a:r>
              <a:rPr lang="en-US" dirty="0" err="1" smtClean="0"/>
              <a:t>bidra</a:t>
            </a:r>
            <a:r>
              <a:rPr lang="en-US" dirty="0" smtClean="0"/>
              <a:t> med </a:t>
            </a:r>
            <a:r>
              <a:rPr lang="en-US" dirty="0" err="1" smtClean="0"/>
              <a:t>kunskap</a:t>
            </a:r>
            <a:r>
              <a:rPr lang="en-US" dirty="0" smtClean="0"/>
              <a:t> om </a:t>
            </a:r>
            <a:r>
              <a:rPr lang="en-US" dirty="0" err="1" smtClean="0"/>
              <a:t>hur</a:t>
            </a:r>
            <a:r>
              <a:rPr lang="en-US" dirty="0" smtClean="0"/>
              <a:t> </a:t>
            </a:r>
            <a:r>
              <a:rPr lang="en-US" dirty="0" err="1" smtClean="0"/>
              <a:t>lärarprofessionalism</a:t>
            </a:r>
            <a:r>
              <a:rPr lang="en-US" dirty="0" smtClean="0"/>
              <a:t> tar sig </a:t>
            </a:r>
            <a:r>
              <a:rPr lang="en-US" dirty="0" err="1" smtClean="0"/>
              <a:t>uttryck</a:t>
            </a:r>
            <a:r>
              <a:rPr lang="en-US" dirty="0" smtClean="0"/>
              <a:t> </a:t>
            </a:r>
            <a:r>
              <a:rPr lang="en-US" dirty="0" err="1" smtClean="0"/>
              <a:t>i</a:t>
            </a:r>
            <a:r>
              <a:rPr lang="en-US" dirty="0" smtClean="0"/>
              <a:t> </a:t>
            </a:r>
            <a:r>
              <a:rPr lang="en-US" dirty="0" err="1" smtClean="0"/>
              <a:t>fritidspedagogers</a:t>
            </a:r>
            <a:r>
              <a:rPr lang="en-US" dirty="0" smtClean="0"/>
              <a:t> </a:t>
            </a:r>
            <a:r>
              <a:rPr lang="en-US" dirty="0" err="1" smtClean="0"/>
              <a:t>arbete</a:t>
            </a:r>
            <a:r>
              <a:rPr lang="en-US" dirty="0" smtClean="0"/>
              <a:t>, </a:t>
            </a:r>
            <a:r>
              <a:rPr lang="en-US" dirty="0" err="1" smtClean="0"/>
              <a:t>särskilt</a:t>
            </a:r>
            <a:r>
              <a:rPr lang="en-US" dirty="0" smtClean="0"/>
              <a:t> </a:t>
            </a:r>
            <a:r>
              <a:rPr lang="en-US" dirty="0" err="1" smtClean="0"/>
              <a:t>i</a:t>
            </a:r>
            <a:r>
              <a:rPr lang="en-US" dirty="0" smtClean="0"/>
              <a:t> relation till </a:t>
            </a:r>
            <a:r>
              <a:rPr lang="en-US" dirty="0" err="1" smtClean="0"/>
              <a:t>omsorgs</a:t>
            </a:r>
            <a:r>
              <a:rPr lang="en-US" dirty="0" smtClean="0"/>
              <a:t>- </a:t>
            </a:r>
            <a:r>
              <a:rPr lang="en-US" dirty="0" err="1" smtClean="0"/>
              <a:t>och</a:t>
            </a:r>
            <a:r>
              <a:rPr lang="en-US" dirty="0" smtClean="0"/>
              <a:t> </a:t>
            </a:r>
            <a:r>
              <a:rPr lang="en-US" dirty="0" err="1" smtClean="0"/>
              <a:t>genusaspekter</a:t>
            </a:r>
            <a:r>
              <a:rPr lang="en-US" dirty="0" smtClean="0"/>
              <a:t>.  </a:t>
            </a:r>
          </a:p>
          <a:p>
            <a:pPr marL="0" indent="0">
              <a:buNone/>
            </a:pPr>
            <a:endParaRPr lang="sv-SE" dirty="0"/>
          </a:p>
          <a:p>
            <a:pPr marL="0" indent="0">
              <a:lnSpc>
                <a:spcPct val="120000"/>
              </a:lnSpc>
              <a:buNone/>
            </a:pPr>
            <a:r>
              <a:rPr lang="sv-SE" sz="2400" dirty="0" smtClean="0"/>
              <a:t>Hjalmarsson</a:t>
            </a:r>
            <a:r>
              <a:rPr lang="sv-SE" sz="2400" dirty="0"/>
              <a:t>, M., Löfdahl Hultman, A. &amp; </a:t>
            </a:r>
            <a:r>
              <a:rPr lang="sv-SE" sz="2400" dirty="0" err="1"/>
              <a:t>Warin</a:t>
            </a:r>
            <a:r>
              <a:rPr lang="sv-SE" sz="2400" dirty="0"/>
              <a:t>, J. (</a:t>
            </a:r>
            <a:r>
              <a:rPr lang="sv-SE" sz="2400" dirty="0" err="1"/>
              <a:t>submittad</a:t>
            </a:r>
            <a:r>
              <a:rPr lang="sv-SE" sz="2400" dirty="0" smtClean="0"/>
              <a:t>). </a:t>
            </a:r>
            <a:r>
              <a:rPr lang="sv-SE" sz="2400" dirty="0"/>
              <a:t>Gendered tensions </a:t>
            </a:r>
            <a:r>
              <a:rPr lang="sv-SE" sz="2400" dirty="0" err="1"/>
              <a:t>within</a:t>
            </a:r>
            <a:r>
              <a:rPr lang="sv-SE" sz="2400" dirty="0"/>
              <a:t> </a:t>
            </a:r>
            <a:r>
              <a:rPr lang="sv-SE" sz="2400" dirty="0" err="1"/>
              <a:t>care</a:t>
            </a:r>
            <a:r>
              <a:rPr lang="sv-SE" sz="2400" dirty="0"/>
              <a:t>: social and </a:t>
            </a:r>
            <a:r>
              <a:rPr lang="sv-SE" sz="2400" dirty="0" err="1"/>
              <a:t>physical</a:t>
            </a:r>
            <a:r>
              <a:rPr lang="sv-SE" sz="2400" dirty="0"/>
              <a:t> dimensions in </a:t>
            </a:r>
            <a:r>
              <a:rPr lang="sv-SE" sz="2400" dirty="0" err="1"/>
              <a:t>leisure-time</a:t>
            </a:r>
            <a:r>
              <a:rPr lang="sv-SE" sz="2400" dirty="0"/>
              <a:t> </a:t>
            </a:r>
            <a:r>
              <a:rPr lang="sv-SE" sz="2400" dirty="0" err="1"/>
              <a:t>teacher’s</a:t>
            </a:r>
            <a:r>
              <a:rPr lang="sv-SE" sz="2400" dirty="0"/>
              <a:t> professionalism. </a:t>
            </a:r>
            <a:endParaRPr lang="sv-SE" sz="2400" i="1" dirty="0" smtClean="0"/>
          </a:p>
          <a:p>
            <a:pPr marL="0" indent="-457200">
              <a:lnSpc>
                <a:spcPct val="120000"/>
              </a:lnSpc>
              <a:buFont typeface="Arial" charset="0"/>
              <a:buChar char="•"/>
            </a:pPr>
            <a:endParaRPr lang="sv-SE" dirty="0"/>
          </a:p>
          <a:p>
            <a:pPr marL="0" indent="0">
              <a:buNone/>
            </a:pPr>
            <a:endParaRPr lang="sv-SE" dirty="0"/>
          </a:p>
          <a:p>
            <a:endParaRPr lang="sv-SE" dirty="0"/>
          </a:p>
        </p:txBody>
      </p:sp>
    </p:spTree>
    <p:extLst>
      <p:ext uri="{BB962C8B-B14F-4D97-AF65-F5344CB8AC3E}">
        <p14:creationId xmlns:p14="http://schemas.microsoft.com/office/powerpoint/2010/main" val="866452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Metod</a:t>
            </a:r>
            <a:endParaRPr lang="sv-SE" dirty="0"/>
          </a:p>
        </p:txBody>
      </p:sp>
      <p:sp>
        <p:nvSpPr>
          <p:cNvPr id="3" name="Platshållare för innehåll 2"/>
          <p:cNvSpPr>
            <a:spLocks noGrp="1"/>
          </p:cNvSpPr>
          <p:nvPr>
            <p:ph idx="1"/>
          </p:nvPr>
        </p:nvSpPr>
        <p:spPr/>
        <p:txBody>
          <a:bodyPr/>
          <a:lstStyle/>
          <a:p>
            <a:r>
              <a:rPr lang="sv-SE" dirty="0"/>
              <a:t>Två sorters kompletterande data:</a:t>
            </a:r>
          </a:p>
          <a:p>
            <a:pPr lvl="1"/>
            <a:r>
              <a:rPr lang="sv-SE" dirty="0"/>
              <a:t>Intervjuer med </a:t>
            </a:r>
            <a:r>
              <a:rPr lang="sv-SE" dirty="0" smtClean="0"/>
              <a:t>elva </a:t>
            </a:r>
            <a:r>
              <a:rPr lang="sv-SE" dirty="0"/>
              <a:t>fritidspedagoger </a:t>
            </a:r>
            <a:r>
              <a:rPr lang="sv-SE" dirty="0" smtClean="0"/>
              <a:t>(6 </a:t>
            </a:r>
            <a:r>
              <a:rPr lang="sv-SE" dirty="0"/>
              <a:t>skolor)</a:t>
            </a:r>
          </a:p>
          <a:p>
            <a:pPr lvl="1"/>
            <a:r>
              <a:rPr lang="sv-SE" dirty="0"/>
              <a:t>Dagboksanteckningar skrivna av fyra fritidspedagoger (2 skolor)</a:t>
            </a:r>
          </a:p>
          <a:p>
            <a:endParaRPr lang="sv-SE" dirty="0"/>
          </a:p>
        </p:txBody>
      </p:sp>
    </p:spTree>
    <p:extLst>
      <p:ext uri="{BB962C8B-B14F-4D97-AF65-F5344CB8AC3E}">
        <p14:creationId xmlns:p14="http://schemas.microsoft.com/office/powerpoint/2010/main" val="36071431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Lärarprofessionalism</a:t>
            </a:r>
            <a:endParaRPr lang="sv-SE" dirty="0"/>
          </a:p>
        </p:txBody>
      </p:sp>
      <p:sp>
        <p:nvSpPr>
          <p:cNvPr id="3" name="Platshållare för innehåll 2"/>
          <p:cNvSpPr>
            <a:spLocks noGrp="1"/>
          </p:cNvSpPr>
          <p:nvPr>
            <p:ph idx="1"/>
          </p:nvPr>
        </p:nvSpPr>
        <p:spPr/>
        <p:txBody>
          <a:bodyPr/>
          <a:lstStyle/>
          <a:p>
            <a:r>
              <a:rPr lang="sv-SE" dirty="0" smtClean="0"/>
              <a:t>Två olika logiker för värdering av det professionella arbetet:</a:t>
            </a:r>
          </a:p>
          <a:p>
            <a:pPr lvl="1"/>
            <a:r>
              <a:rPr lang="sv-SE" dirty="0" smtClean="0"/>
              <a:t>Den moraliska professionalismens logik (</a:t>
            </a:r>
            <a:r>
              <a:rPr lang="sv-SE" dirty="0" err="1" smtClean="0"/>
              <a:t>responsibility</a:t>
            </a:r>
            <a:r>
              <a:rPr lang="sv-SE" dirty="0" smtClean="0"/>
              <a:t>); det professionella ansvaret som bärs upp av den enskilda och grupper av professionella</a:t>
            </a:r>
          </a:p>
          <a:p>
            <a:pPr lvl="1"/>
            <a:r>
              <a:rPr lang="sv-SE" dirty="0" smtClean="0"/>
              <a:t>Redovisningsskyldighet (</a:t>
            </a:r>
            <a:r>
              <a:rPr lang="sv-SE" dirty="0" err="1" smtClean="0"/>
              <a:t>accountability</a:t>
            </a:r>
            <a:r>
              <a:rPr lang="sv-SE" dirty="0" smtClean="0"/>
              <a:t>) har sin bas i New Public Management</a:t>
            </a:r>
          </a:p>
          <a:p>
            <a:pPr lvl="1"/>
            <a:endParaRPr lang="sv-SE" dirty="0"/>
          </a:p>
        </p:txBody>
      </p:sp>
    </p:spTree>
    <p:extLst>
      <p:ext uri="{BB962C8B-B14F-4D97-AF65-F5344CB8AC3E}">
        <p14:creationId xmlns:p14="http://schemas.microsoft.com/office/powerpoint/2010/main" val="373956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Del 1 Fritidspedagogers etiska förmåga</a:t>
            </a:r>
            <a:endParaRPr lang="sv-SE" dirty="0"/>
          </a:p>
        </p:txBody>
      </p:sp>
      <p:sp>
        <p:nvSpPr>
          <p:cNvPr id="3" name="Platshållare för innehåll 2"/>
          <p:cNvSpPr>
            <a:spLocks noGrp="1"/>
          </p:cNvSpPr>
          <p:nvPr>
            <p:ph idx="1"/>
          </p:nvPr>
        </p:nvSpPr>
        <p:spPr/>
        <p:txBody>
          <a:bodyPr>
            <a:normAutofit lnSpcReduction="10000"/>
          </a:bodyPr>
          <a:lstStyle/>
          <a:p>
            <a:r>
              <a:rPr lang="sv-SE" dirty="0" smtClean="0"/>
              <a:t>Syfte: Att </a:t>
            </a:r>
            <a:r>
              <a:rPr lang="sv-SE" dirty="0"/>
              <a:t>undersöka hur fritidspedagoger förstår och tolkar omsorgsaspekten i sitt uppdrag och arbete samt vilka konsekvenser detta kan få för de barn som deltar i verksamheten. </a:t>
            </a:r>
            <a:endParaRPr lang="sv-SE" dirty="0" smtClean="0"/>
          </a:p>
          <a:p>
            <a:endParaRPr lang="sv-SE" sz="2000" dirty="0"/>
          </a:p>
          <a:p>
            <a:endParaRPr lang="sv-SE" sz="2000" dirty="0" smtClean="0"/>
          </a:p>
          <a:p>
            <a:endParaRPr lang="sv-SE" sz="2000" dirty="0"/>
          </a:p>
          <a:p>
            <a:pPr marL="0" indent="0">
              <a:buNone/>
            </a:pPr>
            <a:r>
              <a:rPr lang="sv-SE" sz="2000" dirty="0" smtClean="0"/>
              <a:t>Hjalmarsson</a:t>
            </a:r>
            <a:r>
              <a:rPr lang="sv-SE" sz="2000" dirty="0"/>
              <a:t>, M. &amp; Löfdahl, A. (2014). Omsorg i svenska fritidshem: fritidspedagogers etiska förmåga och konsekvenser för barn. </a:t>
            </a:r>
            <a:r>
              <a:rPr lang="sv-SE" sz="2000" i="1" dirty="0"/>
              <a:t>BARN</a:t>
            </a:r>
            <a:r>
              <a:rPr lang="sv-SE" sz="2000" dirty="0"/>
              <a:t>. </a:t>
            </a:r>
            <a:r>
              <a:rPr lang="sv-SE" sz="2000" i="1" dirty="0"/>
              <a:t>Forskning om barn </a:t>
            </a:r>
            <a:r>
              <a:rPr lang="sv-SE" sz="2000" i="1" dirty="0" err="1"/>
              <a:t>og</a:t>
            </a:r>
            <a:r>
              <a:rPr lang="sv-SE" sz="2000" i="1" dirty="0"/>
              <a:t> barndom i Norden</a:t>
            </a:r>
            <a:r>
              <a:rPr lang="sv-SE" sz="2000" dirty="0"/>
              <a:t>, Årg. 32, Nr 3, 91-105.</a:t>
            </a:r>
          </a:p>
          <a:p>
            <a:endParaRPr lang="sv-SE" dirty="0"/>
          </a:p>
        </p:txBody>
      </p:sp>
    </p:spTree>
    <p:extLst>
      <p:ext uri="{BB962C8B-B14F-4D97-AF65-F5344CB8AC3E}">
        <p14:creationId xmlns:p14="http://schemas.microsoft.com/office/powerpoint/2010/main" val="2554059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Professionellt ansvar vs Redovisningsskyldighet</a:t>
            </a:r>
            <a:endParaRPr lang="sv-SE" dirty="0"/>
          </a:p>
        </p:txBody>
      </p:sp>
      <p:sp>
        <p:nvSpPr>
          <p:cNvPr id="3" name="Platshållare för innehåll 2"/>
          <p:cNvSpPr>
            <a:spLocks noGrp="1"/>
          </p:cNvSpPr>
          <p:nvPr>
            <p:ph idx="1"/>
          </p:nvPr>
        </p:nvSpPr>
        <p:spPr/>
        <p:txBody>
          <a:bodyPr/>
          <a:lstStyle/>
          <a:p>
            <a:pPr marL="0" indent="0">
              <a:buNone/>
            </a:pPr>
            <a:r>
              <a:rPr lang="sv-SE" u="sng" dirty="0" smtClean="0"/>
              <a:t>Prof. ansvar</a:t>
            </a:r>
            <a:r>
              <a:rPr lang="sv-SE" dirty="0" smtClean="0"/>
              <a:t>			</a:t>
            </a:r>
            <a:r>
              <a:rPr lang="sv-SE" u="sng" dirty="0" err="1" smtClean="0"/>
              <a:t>Redov.skyldighet</a:t>
            </a:r>
            <a:endParaRPr lang="sv-SE" u="sng" dirty="0" smtClean="0"/>
          </a:p>
          <a:p>
            <a:pPr marL="0" indent="0">
              <a:buNone/>
            </a:pPr>
            <a:r>
              <a:rPr lang="sv-SE" dirty="0" smtClean="0"/>
              <a:t>Tillit					Kontroll</a:t>
            </a:r>
          </a:p>
          <a:p>
            <a:pPr marL="0" indent="0">
              <a:buNone/>
            </a:pPr>
            <a:r>
              <a:rPr lang="sv-SE" dirty="0" smtClean="0"/>
              <a:t>Moral				Ekonomi/juridik</a:t>
            </a:r>
          </a:p>
          <a:p>
            <a:pPr marL="0" indent="0">
              <a:buNone/>
            </a:pPr>
            <a:r>
              <a:rPr lang="sv-SE" dirty="0"/>
              <a:t>	</a:t>
            </a:r>
            <a:r>
              <a:rPr lang="sv-SE" dirty="0" smtClean="0"/>
              <a:t>				</a:t>
            </a:r>
          </a:p>
          <a:p>
            <a:pPr marL="0" indent="0">
              <a:buNone/>
            </a:pPr>
            <a:r>
              <a:rPr lang="sv-SE" dirty="0" smtClean="0"/>
              <a:t>Grundat i ett prof. mandat	Definierat av 						styrning</a:t>
            </a:r>
          </a:p>
          <a:p>
            <a:pPr marL="0" indent="0">
              <a:buNone/>
            </a:pPr>
            <a:r>
              <a:rPr lang="sv-SE" dirty="0" smtClean="0"/>
              <a:t>Intern evaluering		Extern granskning</a:t>
            </a:r>
            <a:endParaRPr lang="sv-SE" dirty="0"/>
          </a:p>
        </p:txBody>
      </p:sp>
    </p:spTree>
    <p:extLst>
      <p:ext uri="{BB962C8B-B14F-4D97-AF65-F5344CB8AC3E}">
        <p14:creationId xmlns:p14="http://schemas.microsoft.com/office/powerpoint/2010/main" val="167725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Och..?</a:t>
            </a:r>
            <a:endParaRPr lang="sv-SE" dirty="0"/>
          </a:p>
        </p:txBody>
      </p:sp>
      <p:sp>
        <p:nvSpPr>
          <p:cNvPr id="3" name="Platshållare för innehåll 2"/>
          <p:cNvSpPr>
            <a:spLocks noGrp="1"/>
          </p:cNvSpPr>
          <p:nvPr>
            <p:ph idx="1"/>
          </p:nvPr>
        </p:nvSpPr>
        <p:spPr/>
        <p:txBody>
          <a:bodyPr/>
          <a:lstStyle/>
          <a:p>
            <a:r>
              <a:rPr lang="sv-SE" dirty="0" smtClean="0"/>
              <a:t>Omsorgsdimensionen åsidosatt i utbildningsreformer</a:t>
            </a:r>
          </a:p>
          <a:p>
            <a:r>
              <a:rPr lang="sv-SE" dirty="0" smtClean="0"/>
              <a:t>Risk för att det omsorgsrelaterade arbetet inte får ekonomisk stöttning</a:t>
            </a:r>
          </a:p>
          <a:p>
            <a:r>
              <a:rPr lang="sv-SE" dirty="0" smtClean="0"/>
              <a:t>Arbete med elevers sociala och emotionella utveckling – dokumentera, beskriva, mäta?</a:t>
            </a:r>
            <a:endParaRPr lang="sv-SE" dirty="0"/>
          </a:p>
        </p:txBody>
      </p:sp>
    </p:spTree>
    <p:extLst>
      <p:ext uri="{BB962C8B-B14F-4D97-AF65-F5344CB8AC3E}">
        <p14:creationId xmlns:p14="http://schemas.microsoft.com/office/powerpoint/2010/main" val="2815585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En professionell spänning</a:t>
            </a:r>
            <a:endParaRPr lang="sv-SE" dirty="0"/>
          </a:p>
        </p:txBody>
      </p:sp>
      <p:sp>
        <p:nvSpPr>
          <p:cNvPr id="3" name="Platshållare för innehåll 2"/>
          <p:cNvSpPr>
            <a:spLocks noGrp="1"/>
          </p:cNvSpPr>
          <p:nvPr>
            <p:ph idx="1"/>
          </p:nvPr>
        </p:nvSpPr>
        <p:spPr/>
        <p:txBody>
          <a:bodyPr/>
          <a:lstStyle/>
          <a:p>
            <a:pPr marL="0" indent="0">
              <a:buNone/>
            </a:pPr>
            <a:r>
              <a:rPr lang="en-US" dirty="0"/>
              <a:t>‘…the culture of accountability makes it very difficult for the relations between parents/students and educators/institutions to develop into mutual, reciprocal, and democratic relationships, relationships that are based on a shared concern for the common educational good (or goods) – relationships, in other words, characterized by responsibility’ </a:t>
            </a:r>
            <a:r>
              <a:rPr lang="en-US" dirty="0" smtClean="0"/>
              <a:t>(</a:t>
            </a:r>
            <a:r>
              <a:rPr lang="en-US" dirty="0" err="1" smtClean="0"/>
              <a:t>Biesta</a:t>
            </a:r>
            <a:r>
              <a:rPr lang="en-US" dirty="0" smtClean="0"/>
              <a:t>, 2004, s. </a:t>
            </a:r>
            <a:r>
              <a:rPr lang="en-US" dirty="0"/>
              <a:t>249)</a:t>
            </a:r>
            <a:endParaRPr lang="sv-SE" dirty="0"/>
          </a:p>
          <a:p>
            <a:pPr marL="0" indent="0">
              <a:buNone/>
            </a:pPr>
            <a:endParaRPr lang="sv-SE" dirty="0"/>
          </a:p>
        </p:txBody>
      </p:sp>
    </p:spTree>
    <p:extLst>
      <p:ext uri="{BB962C8B-B14F-4D97-AF65-F5344CB8AC3E}">
        <p14:creationId xmlns:p14="http://schemas.microsoft.com/office/powerpoint/2010/main" val="5066765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Resultat</a:t>
            </a:r>
            <a:endParaRPr lang="sv-SE" dirty="0"/>
          </a:p>
        </p:txBody>
      </p:sp>
      <p:sp>
        <p:nvSpPr>
          <p:cNvPr id="3" name="Platshållare för innehåll 2"/>
          <p:cNvSpPr>
            <a:spLocks noGrp="1"/>
          </p:cNvSpPr>
          <p:nvPr>
            <p:ph idx="1"/>
          </p:nvPr>
        </p:nvSpPr>
        <p:spPr/>
        <p:txBody>
          <a:bodyPr/>
          <a:lstStyle/>
          <a:p>
            <a:pPr lvl="0"/>
            <a:r>
              <a:rPr lang="sv-SE" dirty="0"/>
              <a:t>Omsorg som social dimension (kvinnliga fritidspedagogers perspektiv)</a:t>
            </a:r>
          </a:p>
          <a:p>
            <a:pPr lvl="0"/>
            <a:r>
              <a:rPr lang="sv-SE" dirty="0"/>
              <a:t>Fysiska nyanser av omsorgs som social dimension (manliga fritidspedagogers perspektiv)</a:t>
            </a:r>
          </a:p>
          <a:p>
            <a:endParaRPr lang="sv-SE" dirty="0"/>
          </a:p>
        </p:txBody>
      </p:sp>
    </p:spTree>
    <p:extLst>
      <p:ext uri="{BB962C8B-B14F-4D97-AF65-F5344CB8AC3E}">
        <p14:creationId xmlns:p14="http://schemas.microsoft.com/office/powerpoint/2010/main" val="35397153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Omsorg som social dimension </a:t>
            </a:r>
            <a:br>
              <a:rPr lang="sv-SE" dirty="0" smtClean="0"/>
            </a:br>
            <a:r>
              <a:rPr lang="sv-SE" sz="3100" dirty="0" smtClean="0"/>
              <a:t>(data från kvinnliga fritidspedagoger)</a:t>
            </a:r>
            <a:endParaRPr lang="sv-SE" sz="3100" dirty="0"/>
          </a:p>
        </p:txBody>
      </p:sp>
      <p:sp>
        <p:nvSpPr>
          <p:cNvPr id="3" name="Platshållare för innehåll 2"/>
          <p:cNvSpPr>
            <a:spLocks noGrp="1"/>
          </p:cNvSpPr>
          <p:nvPr>
            <p:ph idx="1"/>
          </p:nvPr>
        </p:nvSpPr>
        <p:spPr/>
        <p:txBody>
          <a:bodyPr/>
          <a:lstStyle/>
          <a:p>
            <a:r>
              <a:rPr lang="sv-SE" dirty="0" smtClean="0"/>
              <a:t>Anknyter starkt till </a:t>
            </a:r>
            <a:r>
              <a:rPr lang="sv-SE" dirty="0" err="1" smtClean="0"/>
              <a:t>accountability</a:t>
            </a:r>
            <a:r>
              <a:rPr lang="sv-SE" dirty="0" smtClean="0"/>
              <a:t>-diskursen</a:t>
            </a:r>
          </a:p>
          <a:p>
            <a:r>
              <a:rPr lang="sv-SE" dirty="0" smtClean="0"/>
              <a:t>Dokumentationsarbete ger legitimitet</a:t>
            </a:r>
          </a:p>
          <a:p>
            <a:r>
              <a:rPr lang="sv-SE" dirty="0"/>
              <a:t>O</a:t>
            </a:r>
            <a:r>
              <a:rPr lang="sv-SE" dirty="0" smtClean="0"/>
              <a:t>msorgsdimensionen (</a:t>
            </a:r>
            <a:r>
              <a:rPr lang="sv-SE" dirty="0" err="1" smtClean="0"/>
              <a:t>responsibility</a:t>
            </a:r>
            <a:r>
              <a:rPr lang="sv-SE" dirty="0" smtClean="0"/>
              <a:t>) som central i utbildningsverksamhet</a:t>
            </a:r>
          </a:p>
          <a:p>
            <a:r>
              <a:rPr lang="sv-SE" dirty="0" smtClean="0"/>
              <a:t>Omsorgsdimensionen viktig att lyfta fram i diskussioner om utbildning och dess syften</a:t>
            </a:r>
            <a:endParaRPr lang="sv-SE" dirty="0"/>
          </a:p>
        </p:txBody>
      </p:sp>
    </p:spTree>
    <p:extLst>
      <p:ext uri="{BB962C8B-B14F-4D97-AF65-F5344CB8AC3E}">
        <p14:creationId xmlns:p14="http://schemas.microsoft.com/office/powerpoint/2010/main" val="31513763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Fysiska nyanser av </a:t>
            </a:r>
            <a:r>
              <a:rPr lang="sv-SE" dirty="0" smtClean="0"/>
              <a:t>omsorg </a:t>
            </a:r>
            <a:r>
              <a:rPr lang="sv-SE" dirty="0"/>
              <a:t>som social dimension </a:t>
            </a:r>
            <a:r>
              <a:rPr lang="sv-SE" sz="2200" dirty="0" smtClean="0"/>
              <a:t>(</a:t>
            </a:r>
            <a:r>
              <a:rPr lang="sv-SE" sz="3100" dirty="0" smtClean="0"/>
              <a:t>data från manliga fritidspedagoger)</a:t>
            </a:r>
            <a:r>
              <a:rPr lang="sv-SE" sz="3100" dirty="0"/>
              <a:t/>
            </a:r>
            <a:br>
              <a:rPr lang="sv-SE" sz="3100" dirty="0"/>
            </a:br>
            <a:endParaRPr lang="sv-SE" sz="3100" dirty="0"/>
          </a:p>
        </p:txBody>
      </p:sp>
      <p:sp>
        <p:nvSpPr>
          <p:cNvPr id="3" name="Platshållare för innehåll 2"/>
          <p:cNvSpPr>
            <a:spLocks noGrp="1"/>
          </p:cNvSpPr>
          <p:nvPr>
            <p:ph idx="1"/>
          </p:nvPr>
        </p:nvSpPr>
        <p:spPr/>
        <p:txBody>
          <a:bodyPr/>
          <a:lstStyle/>
          <a:p>
            <a:r>
              <a:rPr lang="sv-SE" dirty="0" smtClean="0"/>
              <a:t>Viktigt att barnen möter utmaningar</a:t>
            </a:r>
          </a:p>
          <a:p>
            <a:r>
              <a:rPr lang="sv-SE" dirty="0" smtClean="0"/>
              <a:t>Att möta det enskilda barnets behov – en kvalitetsindikator</a:t>
            </a:r>
          </a:p>
          <a:p>
            <a:r>
              <a:rPr lang="sv-SE" dirty="0" smtClean="0"/>
              <a:t>Att vara nära i fysisk bemärkelse</a:t>
            </a:r>
            <a:endParaRPr lang="sv-SE" dirty="0"/>
          </a:p>
        </p:txBody>
      </p:sp>
    </p:spTree>
    <p:extLst>
      <p:ext uri="{BB962C8B-B14F-4D97-AF65-F5344CB8AC3E}">
        <p14:creationId xmlns:p14="http://schemas.microsoft.com/office/powerpoint/2010/main" val="11062381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Intervjucitat</a:t>
            </a:r>
            <a:endParaRPr lang="sv-SE" dirty="0"/>
          </a:p>
        </p:txBody>
      </p:sp>
      <p:sp>
        <p:nvSpPr>
          <p:cNvPr id="3" name="Platshållare för innehåll 2"/>
          <p:cNvSpPr>
            <a:spLocks noGrp="1"/>
          </p:cNvSpPr>
          <p:nvPr>
            <p:ph idx="1"/>
          </p:nvPr>
        </p:nvSpPr>
        <p:spPr/>
        <p:txBody>
          <a:bodyPr>
            <a:normAutofit fontScale="92500" lnSpcReduction="20000"/>
          </a:bodyPr>
          <a:lstStyle/>
          <a:p>
            <a:pPr marL="0" indent="0">
              <a:buNone/>
            </a:pPr>
            <a:r>
              <a:rPr lang="sv-SE" i="1" dirty="0"/>
              <a:t>Det är väl lite av min personliga bit då, för jag ser…och jag vet inte om jag gör rätt, men jag ser ju ingen annan som har en sådan närhet till barnen som jag lyckas ha. Sedan kan ju det ha nackdelar också då (skratt), för man får ju ont i ryggen när man har dom på sig hela tiden (skratt)/…/För det blir väldigt fysiskt nära. Jag har elever ända upp på mellanstadiet som kommer när dom ser mig, för dom behöver knuffas och få lite kramar och sådär, så att det…det ser jag till att alltid ha möjlighet att göra, och det vet dom om</a:t>
            </a:r>
            <a:r>
              <a:rPr lang="sv-SE" i="1" dirty="0" smtClean="0"/>
              <a:t>…</a:t>
            </a:r>
          </a:p>
          <a:p>
            <a:pPr marL="0" indent="0">
              <a:buNone/>
            </a:pPr>
            <a:endParaRPr lang="sv-SE" dirty="0"/>
          </a:p>
        </p:txBody>
      </p:sp>
    </p:spTree>
    <p:extLst>
      <p:ext uri="{BB962C8B-B14F-4D97-AF65-F5344CB8AC3E}">
        <p14:creationId xmlns:p14="http://schemas.microsoft.com/office/powerpoint/2010/main" val="3017002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Intervjucitat</a:t>
            </a:r>
            <a:endParaRPr lang="sv-SE" dirty="0"/>
          </a:p>
        </p:txBody>
      </p:sp>
      <p:sp>
        <p:nvSpPr>
          <p:cNvPr id="3" name="Platshållare för innehåll 2"/>
          <p:cNvSpPr>
            <a:spLocks noGrp="1"/>
          </p:cNvSpPr>
          <p:nvPr>
            <p:ph idx="1"/>
          </p:nvPr>
        </p:nvSpPr>
        <p:spPr/>
        <p:txBody>
          <a:bodyPr>
            <a:noAutofit/>
          </a:bodyPr>
          <a:lstStyle/>
          <a:p>
            <a:pPr marL="0" indent="0">
              <a:buNone/>
            </a:pPr>
            <a:r>
              <a:rPr lang="sv-SE" sz="2000" i="1" dirty="0"/>
              <a:t>N</a:t>
            </a:r>
            <a:r>
              <a:rPr lang="sv-SE" sz="2000" i="1" dirty="0" smtClean="0"/>
              <a:t>är </a:t>
            </a:r>
            <a:r>
              <a:rPr lang="sv-SE" sz="2000" i="1" dirty="0"/>
              <a:t>jag började så var det ju givet så att vad bra att det kommer en man hit, som kan ta tag i det här och som kan vara, och jag brukar säga det, att dom måste ha varit oerhört besvikna, då den där gången när dom fick se den där mannen som kom, för när det kommer en man, då tänker dom att det ska komma en stor, stark man som liksom kan sätta ner foten och bestämma, så dom måste ha varit oerhört besvikna när det kom </a:t>
            </a:r>
            <a:r>
              <a:rPr lang="sv-SE" sz="2000" i="1" dirty="0" err="1"/>
              <a:t>en..ja</a:t>
            </a:r>
            <a:r>
              <a:rPr lang="sv-SE" sz="2000" i="1" dirty="0"/>
              <a:t>…då när jag var tjugofyra, tjugofem sådär, en väldigt liten man som dessutom inte är ett dugg intresserad av att bedriva pedagogik där det handlar om att sätta ner foten och peka med hela handen, så att….men då fanns det, dom hade behovet av det, tyckte dom, att det kom någon som satte ner foten och så. Och det var väldigt märkligt för dom hade redan en massa män på skolan och nu skulle det komma ytterligare en för det skulle bli ordning och reda och så. </a:t>
            </a:r>
            <a:endParaRPr lang="sv-SE" sz="2000" i="1" dirty="0" smtClean="0"/>
          </a:p>
        </p:txBody>
      </p:sp>
    </p:spTree>
    <p:extLst>
      <p:ext uri="{BB962C8B-B14F-4D97-AF65-F5344CB8AC3E}">
        <p14:creationId xmlns:p14="http://schemas.microsoft.com/office/powerpoint/2010/main" val="41444457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Intervjucitat</a:t>
            </a:r>
            <a:endParaRPr lang="sv-SE" dirty="0"/>
          </a:p>
        </p:txBody>
      </p:sp>
      <p:sp>
        <p:nvSpPr>
          <p:cNvPr id="3" name="Platshållare för innehåll 2"/>
          <p:cNvSpPr>
            <a:spLocks noGrp="1"/>
          </p:cNvSpPr>
          <p:nvPr>
            <p:ph idx="1"/>
          </p:nvPr>
        </p:nvSpPr>
        <p:spPr/>
        <p:txBody>
          <a:bodyPr>
            <a:normAutofit fontScale="92500" lnSpcReduction="20000"/>
          </a:bodyPr>
          <a:lstStyle/>
          <a:p>
            <a:pPr marL="0" indent="0">
              <a:buNone/>
            </a:pPr>
            <a:r>
              <a:rPr lang="sv-SE" i="1" dirty="0"/>
              <a:t>Jamen sedan, det finns väl inte uttalat så idag, vi är längre idag helt klart, men det finns ändå en, ja liksom gå till en plats där det jobbar två män och åtta kvinnor så kan du i stor utsträckning se vilka som spelar fotbollsmatchen med barnen på fritids, så är det nog så, eller vem som plockar ur diskmaskinen. Det finns nog kvar där, tyvärr så. Vi måste jobba mycket, mycket mer med det, att medvetandegöra är en sak. Vi vet att vi inte ska säga såhär, men det är en annan sak vad vi förmedlar genom att visa saker</a:t>
            </a:r>
            <a:r>
              <a:rPr lang="sv-SE" i="1" dirty="0" smtClean="0"/>
              <a:t>.</a:t>
            </a:r>
          </a:p>
        </p:txBody>
      </p:sp>
    </p:spTree>
    <p:extLst>
      <p:ext uri="{BB962C8B-B14F-4D97-AF65-F5344CB8AC3E}">
        <p14:creationId xmlns:p14="http://schemas.microsoft.com/office/powerpoint/2010/main" val="20678763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Intervjucitat</a:t>
            </a:r>
            <a:endParaRPr lang="sv-SE" dirty="0"/>
          </a:p>
        </p:txBody>
      </p:sp>
      <p:sp>
        <p:nvSpPr>
          <p:cNvPr id="3" name="Platshållare för innehåll 2"/>
          <p:cNvSpPr>
            <a:spLocks noGrp="1"/>
          </p:cNvSpPr>
          <p:nvPr>
            <p:ph idx="1"/>
          </p:nvPr>
        </p:nvSpPr>
        <p:spPr/>
        <p:txBody>
          <a:bodyPr>
            <a:normAutofit fontScale="77500" lnSpcReduction="20000"/>
          </a:bodyPr>
          <a:lstStyle/>
          <a:p>
            <a:pPr marL="0" indent="0">
              <a:buNone/>
            </a:pPr>
            <a:r>
              <a:rPr lang="sv-SE" i="1" dirty="0"/>
              <a:t>D</a:t>
            </a:r>
            <a:r>
              <a:rPr lang="sv-SE" i="1" dirty="0" smtClean="0"/>
              <a:t>et </a:t>
            </a:r>
            <a:r>
              <a:rPr lang="sv-SE" i="1" dirty="0"/>
              <a:t>har jag varit med om, om man är man i det här och tar omsorgsdelen, så ligger min omsorgsdel helt plötsligt i att jag ska gå ut och spela fotboll med grabbarna, medan kvinnorna ska vara kvar inne, och sköta den omsorgsdelen, och jag har varit i den fällan, flera gånger så, och det är klart, jag tycker fotboll är roligt, men det borde inte ske per automatik, vi borde vara längre fram i den delen, men det är vi inte riktigt, utan bra, nu kommer det en man till det här fritidset och då får vi någon som kan ta hand om, jag vet inte, dom röriga killarna. Det är klart att det kan vara bra för dom röriga killarna att få någon att…ja…och…</a:t>
            </a:r>
            <a:r>
              <a:rPr lang="sv-SE" i="1" dirty="0" err="1"/>
              <a:t>eh</a:t>
            </a:r>
            <a:r>
              <a:rPr lang="sv-SE" i="1" dirty="0"/>
              <a:t>…se upp till och prata med eller vad det kan tänkas vara, men det borde inte ligga i vad man är för något</a:t>
            </a:r>
            <a:r>
              <a:rPr lang="sv-SE" i="1" dirty="0" smtClean="0"/>
              <a:t>.</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28230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innehåll 2"/>
          <p:cNvSpPr>
            <a:spLocks noGrp="1"/>
          </p:cNvSpPr>
          <p:nvPr>
            <p:ph idx="1"/>
          </p:nvPr>
        </p:nvSpPr>
        <p:spPr/>
        <p:txBody>
          <a:bodyPr>
            <a:normAutofit lnSpcReduction="10000"/>
          </a:bodyPr>
          <a:lstStyle/>
          <a:p>
            <a:r>
              <a:rPr lang="sv-SE" dirty="0" smtClean="0"/>
              <a:t>En verksamhet på två ben; pedagogik </a:t>
            </a:r>
            <a:r>
              <a:rPr lang="sv-SE" dirty="0"/>
              <a:t>och </a:t>
            </a:r>
            <a:r>
              <a:rPr lang="sv-SE" dirty="0" smtClean="0"/>
              <a:t>omsorg, som </a:t>
            </a:r>
            <a:r>
              <a:rPr lang="sv-SE" dirty="0"/>
              <a:t>kompletterar skolan tids- och </a:t>
            </a:r>
            <a:r>
              <a:rPr lang="sv-SE" dirty="0" smtClean="0"/>
              <a:t>innehållsmässigt. </a:t>
            </a:r>
          </a:p>
          <a:p>
            <a:r>
              <a:rPr lang="sv-SE" dirty="0" smtClean="0"/>
              <a:t>Del av skolsystemet, men utan mål att uppnå.</a:t>
            </a:r>
          </a:p>
          <a:p>
            <a:r>
              <a:rPr lang="sv-SE" dirty="0" smtClean="0"/>
              <a:t>Barns prestationer betygssätt inte, men verksamheten </a:t>
            </a:r>
            <a:r>
              <a:rPr lang="sv-SE" dirty="0"/>
              <a:t>ska ha hög kvalitet och beskrivas på ett sätt som gör den begriplig och anpassad att visa fram för såväl ledning som föräldrar. </a:t>
            </a:r>
          </a:p>
        </p:txBody>
      </p:sp>
    </p:spTree>
    <p:extLst>
      <p:ext uri="{BB962C8B-B14F-4D97-AF65-F5344CB8AC3E}">
        <p14:creationId xmlns:p14="http://schemas.microsoft.com/office/powerpoint/2010/main" val="27448467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Sammanfattningsvis</a:t>
            </a:r>
            <a:endParaRPr lang="sv-SE"/>
          </a:p>
        </p:txBody>
      </p:sp>
      <p:sp>
        <p:nvSpPr>
          <p:cNvPr id="3" name="Platshållare för innehåll 2"/>
          <p:cNvSpPr>
            <a:spLocks noGrp="1"/>
          </p:cNvSpPr>
          <p:nvPr>
            <p:ph idx="1"/>
          </p:nvPr>
        </p:nvSpPr>
        <p:spPr/>
        <p:txBody>
          <a:bodyPr/>
          <a:lstStyle/>
          <a:p>
            <a:r>
              <a:rPr lang="sv-SE" dirty="0" smtClean="0"/>
              <a:t>Begreppen </a:t>
            </a:r>
            <a:r>
              <a:rPr lang="sv-SE" dirty="0" err="1" smtClean="0"/>
              <a:t>responsibility</a:t>
            </a:r>
            <a:r>
              <a:rPr lang="sv-SE" dirty="0" smtClean="0"/>
              <a:t>/</a:t>
            </a:r>
            <a:r>
              <a:rPr lang="sv-SE" dirty="0" err="1" smtClean="0"/>
              <a:t>accountability</a:t>
            </a:r>
            <a:r>
              <a:rPr lang="sv-SE" dirty="0"/>
              <a:t> </a:t>
            </a:r>
            <a:r>
              <a:rPr lang="sv-SE" dirty="0" smtClean="0"/>
              <a:t>synliggör hur uppgifter i fritidspedagogers arbete relaterar till </a:t>
            </a:r>
            <a:r>
              <a:rPr lang="sv-SE" dirty="0"/>
              <a:t>olika logiker för värdering av det professionella </a:t>
            </a:r>
            <a:r>
              <a:rPr lang="sv-SE" dirty="0" smtClean="0"/>
              <a:t>arbetet</a:t>
            </a:r>
          </a:p>
          <a:p>
            <a:r>
              <a:rPr lang="sv-SE" dirty="0" smtClean="0"/>
              <a:t>Begreppen fångar inte nyanser i fritidspedagogernas beskrivningar och i de genuspräglade aspekterna av arbetet</a:t>
            </a:r>
          </a:p>
          <a:p>
            <a:endParaRPr lang="sv-SE" dirty="0"/>
          </a:p>
        </p:txBody>
      </p:sp>
    </p:spTree>
    <p:extLst>
      <p:ext uri="{BB962C8B-B14F-4D97-AF65-F5344CB8AC3E}">
        <p14:creationId xmlns:p14="http://schemas.microsoft.com/office/powerpoint/2010/main" val="23173412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Sammanfattningsvis</a:t>
            </a:r>
            <a:endParaRPr lang="sv-SE" dirty="0"/>
          </a:p>
        </p:txBody>
      </p:sp>
      <p:sp>
        <p:nvSpPr>
          <p:cNvPr id="3" name="Platshållare för innehåll 2"/>
          <p:cNvSpPr>
            <a:spLocks noGrp="1"/>
          </p:cNvSpPr>
          <p:nvPr>
            <p:ph idx="1"/>
          </p:nvPr>
        </p:nvSpPr>
        <p:spPr/>
        <p:txBody>
          <a:bodyPr>
            <a:normAutofit/>
          </a:bodyPr>
          <a:lstStyle/>
          <a:p>
            <a:r>
              <a:rPr lang="sv-SE" dirty="0" smtClean="0"/>
              <a:t>Fritidspedagogerna intar olika positioner i navigeringen mellan de båda logikerna</a:t>
            </a:r>
          </a:p>
          <a:p>
            <a:r>
              <a:rPr lang="sv-SE" dirty="0" smtClean="0"/>
              <a:t>Betydelsefullt att vidga innebörden i  </a:t>
            </a:r>
            <a:r>
              <a:rPr lang="sv-SE" dirty="0" err="1" smtClean="0"/>
              <a:t>omsorgsbegreppet</a:t>
            </a:r>
            <a:r>
              <a:rPr lang="sv-SE" dirty="0" smtClean="0"/>
              <a:t> för att upptäcka och erkänna omsorgsdimensionen som central i fritidspedagogers profession</a:t>
            </a:r>
          </a:p>
          <a:p>
            <a:endParaRPr lang="sv-SE" dirty="0"/>
          </a:p>
        </p:txBody>
      </p:sp>
    </p:spTree>
    <p:extLst>
      <p:ext uri="{BB962C8B-B14F-4D97-AF65-F5344CB8AC3E}">
        <p14:creationId xmlns:p14="http://schemas.microsoft.com/office/powerpoint/2010/main" val="31702814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Uppdrag på hemmaplan</a:t>
            </a:r>
            <a:endParaRPr lang="sv-SE" dirty="0"/>
          </a:p>
        </p:txBody>
      </p:sp>
      <p:sp>
        <p:nvSpPr>
          <p:cNvPr id="3" name="Platshållare för innehåll 2"/>
          <p:cNvSpPr>
            <a:spLocks noGrp="1"/>
          </p:cNvSpPr>
          <p:nvPr>
            <p:ph idx="1"/>
          </p:nvPr>
        </p:nvSpPr>
        <p:spPr/>
        <p:txBody>
          <a:bodyPr>
            <a:normAutofit/>
          </a:bodyPr>
          <a:lstStyle/>
          <a:p>
            <a:r>
              <a:rPr lang="sv-SE" dirty="0"/>
              <a:t>Vilken verksamhet som bedrivs </a:t>
            </a:r>
            <a:r>
              <a:rPr lang="sv-SE" dirty="0" smtClean="0"/>
              <a:t>av </a:t>
            </a:r>
            <a:r>
              <a:rPr lang="sv-SE" dirty="0"/>
              <a:t>fritidspedagoger blir synliggjord respektive osynliggjord </a:t>
            </a:r>
            <a:r>
              <a:rPr lang="sv-SE" dirty="0" smtClean="0"/>
              <a:t>i dokumentation av fritidshemmets verksamhet/undervisning?</a:t>
            </a:r>
            <a:endParaRPr lang="sv-SE" dirty="0"/>
          </a:p>
          <a:p>
            <a:r>
              <a:rPr lang="sv-SE" dirty="0"/>
              <a:t>Hur relaterar det synliggjorda respektive det osynliggjorda till </a:t>
            </a:r>
            <a:r>
              <a:rPr lang="sv-SE" dirty="0" smtClean="0"/>
              <a:t>pedagogik/undervisning </a:t>
            </a:r>
            <a:r>
              <a:rPr lang="sv-SE" dirty="0"/>
              <a:t>och </a:t>
            </a:r>
            <a:r>
              <a:rPr lang="sv-SE" dirty="0" smtClean="0"/>
              <a:t>omsorg/undervisning?</a:t>
            </a:r>
          </a:p>
          <a:p>
            <a:pPr marL="0" indent="0">
              <a:buNone/>
            </a:pPr>
            <a:endParaRPr lang="sv-SE" dirty="0"/>
          </a:p>
        </p:txBody>
      </p:sp>
    </p:spTree>
    <p:extLst>
      <p:ext uri="{BB962C8B-B14F-4D97-AF65-F5344CB8AC3E}">
        <p14:creationId xmlns:p14="http://schemas.microsoft.com/office/powerpoint/2010/main" val="33757578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Uppdrag på hemmaplan</a:t>
            </a:r>
            <a:endParaRPr lang="sv-SE" dirty="0"/>
          </a:p>
        </p:txBody>
      </p:sp>
      <p:sp>
        <p:nvSpPr>
          <p:cNvPr id="3" name="Platshållare för innehåll 2"/>
          <p:cNvSpPr>
            <a:spLocks noGrp="1"/>
          </p:cNvSpPr>
          <p:nvPr>
            <p:ph idx="1"/>
          </p:nvPr>
        </p:nvSpPr>
        <p:spPr/>
        <p:txBody>
          <a:bodyPr>
            <a:normAutofit/>
          </a:bodyPr>
          <a:lstStyle/>
          <a:p>
            <a:r>
              <a:rPr lang="sv-SE" dirty="0" smtClean="0"/>
              <a:t>Hur framställs fritidspedagogers professionalism i denna dokumentation? </a:t>
            </a:r>
          </a:p>
          <a:p>
            <a:r>
              <a:rPr lang="sv-SE" dirty="0" smtClean="0"/>
              <a:t>Vad </a:t>
            </a:r>
            <a:r>
              <a:rPr lang="sv-SE" dirty="0"/>
              <a:t>är det som görs till kvalitet utifrån analysen av </a:t>
            </a:r>
            <a:r>
              <a:rPr lang="sv-SE" dirty="0" smtClean="0"/>
              <a:t>denna dokumentation?</a:t>
            </a:r>
            <a:endParaRPr lang="sv-SE" dirty="0"/>
          </a:p>
          <a:p>
            <a:r>
              <a:rPr lang="sv-SE" dirty="0"/>
              <a:t>Vilken barnsyn </a:t>
            </a:r>
            <a:r>
              <a:rPr lang="sv-SE" dirty="0" smtClean="0"/>
              <a:t>präglar dokumentationen?</a:t>
            </a:r>
            <a:r>
              <a:rPr lang="sv-SE" dirty="0"/>
              <a:t> </a:t>
            </a:r>
          </a:p>
          <a:p>
            <a:r>
              <a:rPr lang="sv-SE" dirty="0"/>
              <a:t>Vilken kunskapssyn präglar </a:t>
            </a:r>
            <a:r>
              <a:rPr lang="sv-SE" dirty="0" smtClean="0"/>
              <a:t>dokumentationen?</a:t>
            </a:r>
            <a:endParaRPr lang="sv-SE" dirty="0"/>
          </a:p>
          <a:p>
            <a:endParaRPr lang="sv-SE" dirty="0"/>
          </a:p>
        </p:txBody>
      </p:sp>
    </p:spTree>
    <p:extLst>
      <p:ext uri="{BB962C8B-B14F-4D97-AF65-F5344CB8AC3E}">
        <p14:creationId xmlns:p14="http://schemas.microsoft.com/office/powerpoint/2010/main" val="4191440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Tack för din uppmärksamhet!</a:t>
            </a:r>
            <a:endParaRPr lang="sv-SE" dirty="0"/>
          </a:p>
        </p:txBody>
      </p:sp>
      <p:sp>
        <p:nvSpPr>
          <p:cNvPr id="3" name="Platshållare för innehåll 2"/>
          <p:cNvSpPr>
            <a:spLocks noGrp="1"/>
          </p:cNvSpPr>
          <p:nvPr>
            <p:ph idx="1"/>
          </p:nvPr>
        </p:nvSpPr>
        <p:spPr/>
        <p:txBody>
          <a:bodyPr>
            <a:normAutofit/>
          </a:bodyPr>
          <a:lstStyle/>
          <a:p>
            <a:pPr marL="0" indent="0">
              <a:buNone/>
            </a:pPr>
            <a:r>
              <a:rPr lang="sv-SE" dirty="0" smtClean="0"/>
              <a:t>Nästa </a:t>
            </a:r>
            <a:r>
              <a:rPr lang="sv-SE" dirty="0" err="1" smtClean="0"/>
              <a:t>lärledarträff</a:t>
            </a:r>
            <a:r>
              <a:rPr lang="sv-SE" dirty="0" smtClean="0"/>
              <a:t>: 17/8 kl. 13.00-15.00</a:t>
            </a:r>
          </a:p>
          <a:p>
            <a:pPr marL="0" indent="0">
              <a:buNone/>
            </a:pPr>
            <a:endParaRPr lang="sv-SE" dirty="0"/>
          </a:p>
          <a:p>
            <a:pPr marL="0" indent="0">
              <a:buNone/>
            </a:pPr>
            <a:r>
              <a:rPr lang="sv-SE" dirty="0" smtClean="0"/>
              <a:t>Dokumentation av </a:t>
            </a:r>
            <a:r>
              <a:rPr lang="sv-SE" dirty="0" err="1" smtClean="0"/>
              <a:t>lärgruppens</a:t>
            </a:r>
            <a:r>
              <a:rPr lang="sv-SE" dirty="0" smtClean="0"/>
              <a:t> arbete (utifrån dagens föreläsningsinnehåll) skickas till projektledaren och samtliga </a:t>
            </a:r>
            <a:r>
              <a:rPr lang="sv-SE" dirty="0" err="1" smtClean="0"/>
              <a:t>lärledare</a:t>
            </a:r>
            <a:r>
              <a:rPr lang="sv-SE" smtClean="0"/>
              <a:t> senast </a:t>
            </a:r>
            <a:r>
              <a:rPr lang="sv-SE" dirty="0" smtClean="0"/>
              <a:t>9/9</a:t>
            </a:r>
          </a:p>
          <a:p>
            <a:pPr marL="0" indent="0">
              <a:buNone/>
            </a:pPr>
            <a:endParaRPr lang="sv-SE" dirty="0"/>
          </a:p>
          <a:p>
            <a:pPr marL="0" indent="0">
              <a:buNone/>
            </a:pPr>
            <a:r>
              <a:rPr lang="sv-SE" dirty="0" smtClean="0"/>
              <a:t>Nästa träff för alla på </a:t>
            </a:r>
            <a:r>
              <a:rPr lang="sv-SE" dirty="0" err="1" smtClean="0"/>
              <a:t>Kau</a:t>
            </a:r>
            <a:r>
              <a:rPr lang="sv-SE" dirty="0" smtClean="0"/>
              <a:t>: 16/9 kl. 08.30-11.30</a:t>
            </a:r>
            <a:endParaRPr lang="sv-SE" dirty="0"/>
          </a:p>
        </p:txBody>
      </p:sp>
    </p:spTree>
    <p:extLst>
      <p:ext uri="{BB962C8B-B14F-4D97-AF65-F5344CB8AC3E}">
        <p14:creationId xmlns:p14="http://schemas.microsoft.com/office/powerpoint/2010/main" val="1708836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innehåll 2"/>
          <p:cNvSpPr>
            <a:spLocks noGrp="1"/>
          </p:cNvSpPr>
          <p:nvPr>
            <p:ph idx="1"/>
          </p:nvPr>
        </p:nvSpPr>
        <p:spPr/>
        <p:txBody>
          <a:bodyPr/>
          <a:lstStyle/>
          <a:p>
            <a:r>
              <a:rPr lang="sv-SE" dirty="0" smtClean="0"/>
              <a:t>Stora luckor i den forskningsgrundade kunskapen.</a:t>
            </a:r>
          </a:p>
          <a:p>
            <a:r>
              <a:rPr lang="sv-SE" dirty="0" smtClean="0"/>
              <a:t>Vikten av omsorg har lyfts fram, men inte innebörden i att arbeta med ett omsorgsuppdrag i fritidshem. </a:t>
            </a:r>
            <a:endParaRPr lang="sv-SE" dirty="0"/>
          </a:p>
        </p:txBody>
      </p:sp>
    </p:spTree>
    <p:extLst>
      <p:ext uri="{BB962C8B-B14F-4D97-AF65-F5344CB8AC3E}">
        <p14:creationId xmlns:p14="http://schemas.microsoft.com/office/powerpoint/2010/main" val="1790591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Omsorg i pedagogiska miljöer</a:t>
            </a:r>
            <a:endParaRPr lang="sv-SE" dirty="0"/>
          </a:p>
        </p:txBody>
      </p:sp>
      <p:sp>
        <p:nvSpPr>
          <p:cNvPr id="3" name="Platshållare för innehåll 2"/>
          <p:cNvSpPr>
            <a:spLocks noGrp="1"/>
          </p:cNvSpPr>
          <p:nvPr>
            <p:ph idx="1"/>
          </p:nvPr>
        </p:nvSpPr>
        <p:spPr/>
        <p:txBody>
          <a:bodyPr/>
          <a:lstStyle/>
          <a:p>
            <a:r>
              <a:rPr lang="sv-SE" dirty="0" smtClean="0"/>
              <a:t>Omsorg </a:t>
            </a:r>
            <a:r>
              <a:rPr lang="sv-SE" dirty="0"/>
              <a:t>som </a:t>
            </a:r>
            <a:r>
              <a:rPr lang="sv-SE" dirty="0" smtClean="0"/>
              <a:t>en </a:t>
            </a:r>
            <a:r>
              <a:rPr lang="sv-SE" dirty="0"/>
              <a:t>etisk relation </a:t>
            </a:r>
            <a:r>
              <a:rPr lang="sv-SE" dirty="0" smtClean="0"/>
              <a:t>där </a:t>
            </a:r>
            <a:r>
              <a:rPr lang="sv-SE" dirty="0"/>
              <a:t>ömsesidigheten </a:t>
            </a:r>
            <a:r>
              <a:rPr lang="sv-SE" dirty="0" smtClean="0"/>
              <a:t>betonas </a:t>
            </a:r>
            <a:r>
              <a:rPr lang="sv-SE" dirty="0"/>
              <a:t>som viktig. </a:t>
            </a:r>
            <a:endParaRPr lang="sv-SE" dirty="0" smtClean="0"/>
          </a:p>
          <a:p>
            <a:r>
              <a:rPr lang="sv-SE" dirty="0" smtClean="0"/>
              <a:t>Den </a:t>
            </a:r>
            <a:r>
              <a:rPr lang="sv-SE" dirty="0"/>
              <a:t>som ger omsorg har ett ansvar för att beakta den andres perspektiv på den omsorg som omsorgsgivaren vill ge, men också att ge sådan omsorg att den andres perspektiv </a:t>
            </a:r>
            <a:r>
              <a:rPr lang="sv-SE" dirty="0" smtClean="0"/>
              <a:t>vidgas (Johansson 2008).</a:t>
            </a:r>
            <a:endParaRPr lang="sv-SE" dirty="0"/>
          </a:p>
          <a:p>
            <a:endParaRPr lang="sv-SE" dirty="0"/>
          </a:p>
        </p:txBody>
      </p:sp>
    </p:spTree>
    <p:extLst>
      <p:ext uri="{BB962C8B-B14F-4D97-AF65-F5344CB8AC3E}">
        <p14:creationId xmlns:p14="http://schemas.microsoft.com/office/powerpoint/2010/main" val="1461367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Omsorg i pedagogiska miljöer</a:t>
            </a:r>
            <a:endParaRPr lang="sv-SE" dirty="0"/>
          </a:p>
        </p:txBody>
      </p:sp>
      <p:sp>
        <p:nvSpPr>
          <p:cNvPr id="3" name="Platshållare för innehåll 2"/>
          <p:cNvSpPr>
            <a:spLocks noGrp="1"/>
          </p:cNvSpPr>
          <p:nvPr>
            <p:ph idx="1"/>
          </p:nvPr>
        </p:nvSpPr>
        <p:spPr/>
        <p:txBody>
          <a:bodyPr>
            <a:normAutofit/>
          </a:bodyPr>
          <a:lstStyle/>
          <a:p>
            <a:r>
              <a:rPr lang="sv-SE" dirty="0" smtClean="0"/>
              <a:t>Sociala och emotionella dimensioner osynliggörs och erkänns inte som viktiga och riktiga i skolans organisation (</a:t>
            </a:r>
            <a:r>
              <a:rPr lang="sv-SE" dirty="0" err="1" smtClean="0"/>
              <a:t>Gannerud</a:t>
            </a:r>
            <a:r>
              <a:rPr lang="sv-SE" dirty="0" smtClean="0"/>
              <a:t> &amp; Rönnerman, 2007).</a:t>
            </a:r>
          </a:p>
          <a:p>
            <a:r>
              <a:rPr lang="sv-SE" dirty="0" smtClean="0"/>
              <a:t> Förmåga </a:t>
            </a:r>
            <a:r>
              <a:rPr lang="sv-SE" dirty="0"/>
              <a:t>att ge omsorg </a:t>
            </a:r>
            <a:r>
              <a:rPr lang="sv-SE" dirty="0" smtClean="0"/>
              <a:t>har setts som </a:t>
            </a:r>
            <a:r>
              <a:rPr lang="sv-SE" dirty="0"/>
              <a:t>en del av ”den kvinnliga naturen” </a:t>
            </a:r>
            <a:r>
              <a:rPr lang="sv-SE" dirty="0" smtClean="0"/>
              <a:t>och </a:t>
            </a:r>
            <a:r>
              <a:rPr lang="sv-SE" dirty="0"/>
              <a:t>inte ett uttryck för professionell </a:t>
            </a:r>
            <a:r>
              <a:rPr lang="sv-SE" dirty="0" smtClean="0"/>
              <a:t>kompetens (Wernersson, 2006). </a:t>
            </a:r>
            <a:endParaRPr lang="sv-SE" dirty="0"/>
          </a:p>
        </p:txBody>
      </p:sp>
    </p:spTree>
    <p:extLst>
      <p:ext uri="{BB962C8B-B14F-4D97-AF65-F5344CB8AC3E}">
        <p14:creationId xmlns:p14="http://schemas.microsoft.com/office/powerpoint/2010/main" val="2580921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Omsorgsetik</a:t>
            </a:r>
            <a:endParaRPr lang="sv-SE" dirty="0"/>
          </a:p>
        </p:txBody>
      </p:sp>
      <p:sp>
        <p:nvSpPr>
          <p:cNvPr id="3" name="Platshållare för innehåll 2"/>
          <p:cNvSpPr>
            <a:spLocks noGrp="1"/>
          </p:cNvSpPr>
          <p:nvPr>
            <p:ph idx="1"/>
          </p:nvPr>
        </p:nvSpPr>
        <p:spPr/>
        <p:txBody>
          <a:bodyPr>
            <a:normAutofit fontScale="92500" lnSpcReduction="20000"/>
          </a:bodyPr>
          <a:lstStyle/>
          <a:p>
            <a:r>
              <a:rPr lang="sv-SE" dirty="0" smtClean="0"/>
              <a:t>Omsorgsetik:</a:t>
            </a:r>
          </a:p>
          <a:p>
            <a:pPr lvl="1"/>
            <a:r>
              <a:rPr lang="sv-SE" i="1" dirty="0" smtClean="0"/>
              <a:t>omsorg för:</a:t>
            </a:r>
            <a:r>
              <a:rPr lang="sv-SE" dirty="0" smtClean="0"/>
              <a:t> den </a:t>
            </a:r>
            <a:r>
              <a:rPr lang="sv-SE" dirty="0"/>
              <a:t>som bryr sig om gör det för den andre i en situation i </a:t>
            </a:r>
            <a:r>
              <a:rPr lang="sv-SE" dirty="0" smtClean="0"/>
              <a:t>nuet.</a:t>
            </a:r>
          </a:p>
          <a:p>
            <a:pPr lvl="1"/>
            <a:r>
              <a:rPr lang="sv-SE" i="1" dirty="0" smtClean="0"/>
              <a:t>omsorg om</a:t>
            </a:r>
            <a:r>
              <a:rPr lang="sv-SE" dirty="0" smtClean="0"/>
              <a:t>: att </a:t>
            </a:r>
            <a:r>
              <a:rPr lang="sv-SE" dirty="0"/>
              <a:t>bry sig om utan att ett möte mellan personer behöver ske. </a:t>
            </a:r>
            <a:endParaRPr lang="sv-SE" dirty="0" smtClean="0"/>
          </a:p>
          <a:p>
            <a:pPr marL="342900" lvl="1" indent="-342900">
              <a:buFont typeface="Arial" panose="020B0604020202020204" pitchFamily="34" charset="0"/>
              <a:buChar char="•"/>
            </a:pPr>
            <a:r>
              <a:rPr lang="sv-SE" dirty="0" smtClean="0"/>
              <a:t>Människan lär sig omsorg i en viss ordning; </a:t>
            </a:r>
          </a:p>
          <a:p>
            <a:pPr marL="742950" lvl="2" indent="-342900"/>
            <a:r>
              <a:rPr lang="sv-SE" sz="2600" dirty="0" smtClean="0"/>
              <a:t>Vad betyder det att någon bryr sig om mig?</a:t>
            </a:r>
          </a:p>
          <a:p>
            <a:pPr marL="742950" lvl="2" indent="-342900"/>
            <a:r>
              <a:rPr lang="sv-SE" sz="2600" dirty="0" smtClean="0"/>
              <a:t>Vad innebär det att bry sig om någon i en direkt situation?</a:t>
            </a:r>
          </a:p>
          <a:p>
            <a:pPr marL="457200" lvl="1" indent="0">
              <a:buNone/>
            </a:pPr>
            <a:endParaRPr lang="sv-SE" dirty="0" smtClean="0"/>
          </a:p>
          <a:p>
            <a:pPr lvl="1"/>
            <a:endParaRPr lang="sv-SE" dirty="0"/>
          </a:p>
          <a:p>
            <a:pPr marL="457200" lvl="1" indent="0">
              <a:buNone/>
            </a:pPr>
            <a:r>
              <a:rPr lang="sv-SE" dirty="0" smtClean="0"/>
              <a:t>(</a:t>
            </a:r>
            <a:r>
              <a:rPr lang="sv-SE" dirty="0" err="1" smtClean="0"/>
              <a:t>Noddings</a:t>
            </a:r>
            <a:r>
              <a:rPr lang="sv-SE" dirty="0" smtClean="0"/>
              <a:t>, 2002)</a:t>
            </a:r>
          </a:p>
        </p:txBody>
      </p:sp>
    </p:spTree>
    <p:extLst>
      <p:ext uri="{BB962C8B-B14F-4D97-AF65-F5344CB8AC3E}">
        <p14:creationId xmlns:p14="http://schemas.microsoft.com/office/powerpoint/2010/main" val="846472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Omsorgsetik</a:t>
            </a:r>
            <a:endParaRPr lang="sv-SE" dirty="0"/>
          </a:p>
        </p:txBody>
      </p:sp>
      <p:sp>
        <p:nvSpPr>
          <p:cNvPr id="3" name="Platshållare för innehåll 2"/>
          <p:cNvSpPr>
            <a:spLocks noGrp="1"/>
          </p:cNvSpPr>
          <p:nvPr>
            <p:ph idx="1"/>
          </p:nvPr>
        </p:nvSpPr>
        <p:spPr/>
        <p:txBody>
          <a:bodyPr>
            <a:normAutofit/>
          </a:bodyPr>
          <a:lstStyle/>
          <a:p>
            <a:pPr marL="742950" lvl="2" indent="-342900"/>
            <a:r>
              <a:rPr lang="sv-SE" sz="2800" dirty="0" smtClean="0"/>
              <a:t>Först efter att ha reflekterat kring dessa frågor  kan man bli förmögen att bry sig om utan att detta direkta möte behöver äga rum.  </a:t>
            </a:r>
          </a:p>
          <a:p>
            <a:pPr marL="742950" lvl="2" indent="-342900"/>
            <a:r>
              <a:rPr lang="sv-SE" sz="2800" dirty="0" smtClean="0"/>
              <a:t>Det ömsesidiga mötet mellan två individer (en som ger och en som tar emot omsorg) ses här som ett villkor för att individen ska utveckla kunskap om livet och tillvaron.</a:t>
            </a:r>
          </a:p>
          <a:p>
            <a:endParaRPr lang="sv-SE" dirty="0"/>
          </a:p>
        </p:txBody>
      </p:sp>
    </p:spTree>
    <p:extLst>
      <p:ext uri="{BB962C8B-B14F-4D97-AF65-F5344CB8AC3E}">
        <p14:creationId xmlns:p14="http://schemas.microsoft.com/office/powerpoint/2010/main" val="93204208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1828</TotalTime>
  <Words>2797</Words>
  <Application>Microsoft Office PowerPoint</Application>
  <PresentationFormat>Bildspel på skärmen (4:3)</PresentationFormat>
  <Paragraphs>175</Paragraphs>
  <Slides>44</Slides>
  <Notes>1</Notes>
  <HiddenSlides>0</HiddenSlides>
  <MMClips>0</MMClips>
  <ScaleCrop>false</ScaleCrop>
  <HeadingPairs>
    <vt:vector size="4" baseType="variant">
      <vt:variant>
        <vt:lpstr>Tema</vt:lpstr>
      </vt:variant>
      <vt:variant>
        <vt:i4>1</vt:i4>
      </vt:variant>
      <vt:variant>
        <vt:lpstr>Bildrubriker</vt:lpstr>
      </vt:variant>
      <vt:variant>
        <vt:i4>44</vt:i4>
      </vt:variant>
    </vt:vector>
  </HeadingPairs>
  <TitlesOfParts>
    <vt:vector size="45" baseType="lpstr">
      <vt:lpstr>Office-tema</vt:lpstr>
      <vt:lpstr>Pedagogik och omsorg i fritidshem</vt:lpstr>
      <vt:lpstr>Upplägg</vt:lpstr>
      <vt:lpstr>Del 1 Fritidspedagogers etiska förmåga</vt:lpstr>
      <vt:lpstr>Bakgrund</vt:lpstr>
      <vt:lpstr>Bakgrund</vt:lpstr>
      <vt:lpstr>Omsorg i pedagogiska miljöer</vt:lpstr>
      <vt:lpstr>Omsorg i pedagogiska miljöer</vt:lpstr>
      <vt:lpstr>Omsorgsetik</vt:lpstr>
      <vt:lpstr>Omsorgsetik</vt:lpstr>
      <vt:lpstr>Metod</vt:lpstr>
      <vt:lpstr>Resultat</vt:lpstr>
      <vt:lpstr>Omsorg som återberättade intentioner</vt:lpstr>
      <vt:lpstr>Omsorg som återberättade intentioner</vt:lpstr>
      <vt:lpstr>Omsorg som återberättade intentioner</vt:lpstr>
      <vt:lpstr>Omsorg som återberättade intentioner</vt:lpstr>
      <vt:lpstr>Omsorg på beställning – svar på krav och förväntningar från föräldrar och kollegor</vt:lpstr>
      <vt:lpstr>Omsorg på beställning – svar på krav och förväntningar från föräldrar och kollegor</vt:lpstr>
      <vt:lpstr>Omsorg på beställning – svar på krav och förväntningar från föräldrar och kollegor</vt:lpstr>
      <vt:lpstr>Omsorg som ett etiskt förhållningssätt i fritidspedagogernas profession</vt:lpstr>
      <vt:lpstr>Omsorg som ett etiskt förhållningssätt i fritidspedagogernas profession</vt:lpstr>
      <vt:lpstr>Omsorg som ett etiskt förhållningssätt i fritidspedagogernas profession</vt:lpstr>
      <vt:lpstr>Omsorg som ett etiskt förhållningssätt i fritidspedagogernas profession</vt:lpstr>
      <vt:lpstr>Sammanfattningsvis</vt:lpstr>
      <vt:lpstr>Sammanfattningsvis</vt:lpstr>
      <vt:lpstr>Sammanfattningsvis</vt:lpstr>
      <vt:lpstr>Dialogcafé</vt:lpstr>
      <vt:lpstr>Del 2 Dimensioner av omsorg</vt:lpstr>
      <vt:lpstr>Metod</vt:lpstr>
      <vt:lpstr>Lärarprofessionalism</vt:lpstr>
      <vt:lpstr>Professionellt ansvar vs Redovisningsskyldighet</vt:lpstr>
      <vt:lpstr>Och..?</vt:lpstr>
      <vt:lpstr>En professionell spänning</vt:lpstr>
      <vt:lpstr>Resultat</vt:lpstr>
      <vt:lpstr>Omsorg som social dimension  (data från kvinnliga fritidspedagoger)</vt:lpstr>
      <vt:lpstr>Fysiska nyanser av omsorg som social dimension (data från manliga fritidspedagoger) </vt:lpstr>
      <vt:lpstr>Intervjucitat</vt:lpstr>
      <vt:lpstr>Intervjucitat</vt:lpstr>
      <vt:lpstr>Intervjucitat</vt:lpstr>
      <vt:lpstr>Intervjucitat</vt:lpstr>
      <vt:lpstr>Sammanfattningsvis</vt:lpstr>
      <vt:lpstr>Sammanfattningsvis</vt:lpstr>
      <vt:lpstr>Uppdrag på hemmaplan</vt:lpstr>
      <vt:lpstr>Uppdrag på hemmaplan</vt:lpstr>
      <vt:lpstr>Tack för din uppmärksamhet!</vt:lpstr>
    </vt:vector>
  </TitlesOfParts>
  <Company>Karlstad Universitet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Omsorg i svenska fritidshem: Fritidspedagogers etiska förmåga och konsekvenser för barn</dc:title>
  <dc:creator>Maria Hjalmarsson</dc:creator>
  <cp:lastModifiedBy>helethyr</cp:lastModifiedBy>
  <cp:revision>99</cp:revision>
  <dcterms:created xsi:type="dcterms:W3CDTF">2014-03-03T06:26:08Z</dcterms:created>
  <dcterms:modified xsi:type="dcterms:W3CDTF">2016-05-12T10:45:20Z</dcterms:modified>
</cp:coreProperties>
</file>